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Lst>
  <p:sldSz cx="6858000" cy="12192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E5523"/>
    <a:srgbClr val="4C5850"/>
    <a:srgbClr val="CEDDDA"/>
    <a:srgbClr val="E7EEEC"/>
    <a:srgbClr val="5C6B62"/>
    <a:srgbClr val="7F3E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357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1813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9576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10878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74244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257593B8-FE2D-439C-ABC4-0F5FAFB52E40}" type="datetimeFigureOut">
              <a:rPr lang="de-DE" smtClean="0"/>
              <a:t>04.03.2026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357964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405623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4453467"/>
            <a:ext cx="2901255"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4453467"/>
            <a:ext cx="2915543" cy="655037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57593B8-FE2D-439C-ABC4-0F5FAFB52E40}" type="datetimeFigureOut">
              <a:rPr lang="de-DE" smtClean="0"/>
              <a:t>04.03.2026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28050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257593B8-FE2D-439C-ABC4-0F5FAFB52E40}" type="datetimeFigureOut">
              <a:rPr lang="de-DE" smtClean="0"/>
              <a:t>04.03.2026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705725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593B8-FE2D-439C-ABC4-0F5FAFB52E40}" type="datetimeFigureOut">
              <a:rPr lang="de-DE" smtClean="0"/>
              <a:t>04.03.2026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3879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4378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257593B8-FE2D-439C-ABC4-0F5FAFB52E40}" type="datetimeFigureOut">
              <a:rPr lang="de-DE" smtClean="0"/>
              <a:t>04.03.2026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4D736267-9608-4A1C-8917-DEDCA61F7F9F}" type="slidenum">
              <a:rPr lang="de-DE" smtClean="0"/>
              <a:t>‹Nr.›</a:t>
            </a:fld>
            <a:endParaRPr lang="de-DE"/>
          </a:p>
        </p:txBody>
      </p:sp>
    </p:spTree>
    <p:extLst>
      <p:ext uri="{BB962C8B-B14F-4D97-AF65-F5344CB8AC3E}">
        <p14:creationId xmlns:p14="http://schemas.microsoft.com/office/powerpoint/2010/main" val="2459153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257593B8-FE2D-439C-ABC4-0F5FAFB52E40}" type="datetimeFigureOut">
              <a:rPr lang="de-DE" smtClean="0"/>
              <a:t>04.03.2026</a:t>
            </a:fld>
            <a:endParaRPr lang="de-DE"/>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4D736267-9608-4A1C-8917-DEDCA61F7F9F}" type="slidenum">
              <a:rPr lang="de-DE" smtClean="0"/>
              <a:t>‹Nr.›</a:t>
            </a:fld>
            <a:endParaRPr lang="de-DE"/>
          </a:p>
        </p:txBody>
      </p:sp>
    </p:spTree>
    <p:extLst>
      <p:ext uri="{BB962C8B-B14F-4D97-AF65-F5344CB8AC3E}">
        <p14:creationId xmlns:p14="http://schemas.microsoft.com/office/powerpoint/2010/main" val="1418063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2DF65AFE-3DC2-F442-4C1B-CDDB51A0F9E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29247783-A026-88C9-8931-67ED001B325E}"/>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dirty="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7168FF68-AD42-0BE2-73DE-DFE7AB3D3E1F}"/>
              </a:ext>
            </a:extLst>
          </p:cNvPr>
          <p:cNvSpPr txBox="1"/>
          <p:nvPr/>
        </p:nvSpPr>
        <p:spPr>
          <a:xfrm>
            <a:off x="621463" y="1544984"/>
            <a:ext cx="5756770" cy="9171701"/>
          </a:xfrm>
          <a:prstGeom prst="rect">
            <a:avLst/>
          </a:prstGeom>
          <a:noFill/>
          <a:ln>
            <a:noFill/>
          </a:ln>
        </p:spPr>
        <p:txBody>
          <a:bodyPr spcFirstLastPara="1" wrap="square" lIns="91425" tIns="45700" rIns="91425" bIns="45700" anchor="t" anchorCtr="0">
            <a:spAutoFit/>
          </a:bodyPr>
          <a:lstStyle/>
          <a:p>
            <a:endParaRPr lang="de-DE" sz="1200" b="1" dirty="0">
              <a:solidFill>
                <a:srgbClr val="AE5523"/>
              </a:solidFill>
              <a:latin typeface="Inter" panose="02000503000000020004" pitchFamily="2" charset="0"/>
              <a:ea typeface="Inter" panose="02000503000000020004" pitchFamily="2" charset="0"/>
            </a:endParaRPr>
          </a:p>
          <a:p>
            <a:r>
              <a:rPr lang="de-DE" sz="1400" b="1" dirty="0">
                <a:solidFill>
                  <a:srgbClr val="AE5523"/>
                </a:solidFill>
                <a:latin typeface="Inter" panose="02000503000000020004" pitchFamily="2" charset="0"/>
                <a:ea typeface="Inter" panose="02000503000000020004" pitchFamily="2" charset="0"/>
              </a:rPr>
              <a:t>Wer kann Essen auf Rädern bestellen?</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4C5850"/>
                </a:solidFill>
                <a:latin typeface="Inter" panose="02000503000000020004" pitchFamily="2" charset="0"/>
                <a:ea typeface="Inter" panose="02000503000000020004" pitchFamily="2" charset="0"/>
              </a:rPr>
              <a:t>Generell kann jeder Essen auf Rädern bestellen – ohne Voraussetzungen oder Nachweise. Es ist Ihre private Entscheidung, ob Sie einen Mahlzeiten-Dienst beauftragen möchten. Besonders sinnvoll ist ein Menüservice, wenn Kochen oder Einkaufen schwerfallen, Zeit knapp ist oder eine zuverlässige tägliche Versorgung benötigt wird. </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rPr>
              <a:t>An wen richtet sich das Angebot von Essen auf Rädern-Anbietern?</a:t>
            </a:r>
          </a:p>
          <a:p>
            <a:endPar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rPr>
              <a:t>Ob heiß geliefertes Mittagessen oder Tiefkühlkost zum Selbst-Erwärmen: Ein Mahlzeiten-Dienst liefert leckere und nahrhafte Gerichte direkt zu Ihnen nach Hause. Damit richtet sich das Konzept an alle Menschen, die gut essen möchten, ohne dafür in der Küche stehen oder außer Haus gehen zu müssen – ganz gleich in welcher Lebensphase. Das Angebot steht älteren Menschen offen, aber ebenso Personen mit Einschränkungen oder gesundheitlichen Belastungen. Es kann auch für Familien, Alleinlebende oder Berufstätige eine passende Lösung sein. Kurz: Jeder, der sich den Alltag leichter machen möchte, kann den Service nutzen. Doch besonders beliebt ist das fertig gekochte Essen bei Senioren. </a:t>
            </a:r>
          </a:p>
          <a:p>
            <a:endParaRPr lang="de-DE" sz="1200" b="1" dirty="0">
              <a:solidFill>
                <a:srgbClr val="4C5850"/>
              </a:solidFill>
              <a:latin typeface="Inter" panose="02000503000000020004" pitchFamily="2" charset="0"/>
              <a:ea typeface="Inter" panose="02000503000000020004" pitchFamily="2" charset="0"/>
              <a:cs typeface="Times New Roman" panose="02020603050405020304" pitchFamily="18" charset="0"/>
              <a:sym typeface="Corbel"/>
            </a:endParaRPr>
          </a:p>
          <a:p>
            <a:r>
              <a:rPr lang="de-DE" sz="1200" b="1" dirty="0">
                <a:solidFill>
                  <a:srgbClr val="AE5523"/>
                </a:solidFill>
                <a:latin typeface="Inter" panose="02000503000000020004" pitchFamily="2" charset="0"/>
                <a:ea typeface="Inter" panose="02000503000000020004" pitchFamily="2" charset="0"/>
                <a:cs typeface="Times New Roman" panose="02020603050405020304" pitchFamily="18" charset="0"/>
              </a:rPr>
              <a:t>Aus welchen Gründen wird Essen auf Rädern bestellt?</a:t>
            </a:r>
          </a:p>
          <a:p>
            <a:endParaRPr lang="de-DE" sz="1200" dirty="0">
              <a:solidFill>
                <a:srgbClr val="AE5523"/>
              </a:solidFill>
              <a:latin typeface="Inter" panose="02000503000000020004" pitchFamily="2" charset="0"/>
              <a:ea typeface="Inter" panose="02000503000000020004" pitchFamily="2" charset="0"/>
              <a:cs typeface="Times New Roman" panose="02020603050405020304" pitchFamily="18" charset="0"/>
            </a:endParaRPr>
          </a:p>
          <a:p>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Gutes Essen ist nicht nur lecker, sondern hat auch viele soziale und gesellschaftliche Aspekte. Aber was, wenn man sich nicht mehr selbst darum kümmern kann und auf Unterstützung angewiesen ist? Essen auf Rädern kann hier eine Brücke schaffen, um so viel Selbstbestimmtheit wie möglich und so viel Fürsorge wie nötig in das tägliche Leben zu bringen. Es ist eine Form der Unterstützung, die man ohne Verpflichtung annehmen kann. Denn nicht jeder möchte auf die Hilfe aus seinem Umfeld angewiesen sein – seien es Angehörige, Freunde oder Nachbarn. Doch jeder Mensch ist anders und ebenso können die Lebensumstände sehr verschieden sein. So gibt es auch ganz unterschiedliche Anlässe dafür, sich ein warmes Mittagessen nach Hause liefern zu lassen. Wir haben Ihnen einige der häufigsten Gründe zusammengestellt:</a:t>
            </a:r>
          </a:p>
          <a:p>
            <a:endPar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endParaRP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Sie brauchen nach einem Unfall oder Krankenhaus-Aufenthalt Unterstützung im Alltag.</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Das tägliche Kochen geht nicht mehr so leicht von der Hand wie früher.</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Ihr Wunsch nach mehr Abwechslung beim Essen wächst.</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Sie haben keine Lust mehr, Sonntags oder an Feiertagen aufwendig zu kochen.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Sie benötigen spezielle Kost, weil Sie Allergien, Unverträglichkeiten oder eine Krankheit haben.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Der tägliche Einkauf ist mühsam oder nur schwer zu bewältigen.</a:t>
            </a:r>
          </a:p>
          <a:p>
            <a:pPr marL="171450" indent="-171450">
              <a:buFont typeface="Arial" panose="020B0604020202020204" pitchFamily="34" charset="0"/>
              <a:buChar char="•"/>
            </a:pPr>
            <a:r>
              <a:rPr lang="de-DE" sz="1200" dirty="0">
                <a:solidFill>
                  <a:srgbClr val="4C5850"/>
                </a:solidFill>
                <a:latin typeface="Inter" panose="02000503000000020004" pitchFamily="2" charset="0"/>
                <a:ea typeface="Inter" panose="02000503000000020004" pitchFamily="2" charset="0"/>
                <a:cs typeface="Times New Roman" panose="02020603050405020304" pitchFamily="18" charset="0"/>
              </a:rPr>
              <a:t>Sie möchten auch bei spontanem Besuch etwas Gutes anbieten können.</a:t>
            </a:r>
          </a:p>
          <a:p>
            <a:pPr marL="171450" indent="-171450">
              <a:buFont typeface="Arial" panose="020B0604020202020204" pitchFamily="34" charset="0"/>
              <a:buChar char="•"/>
            </a:pPr>
            <a:endParaRPr lang="de-DE" sz="1200" b="1" dirty="0">
              <a:solidFill>
                <a:srgbClr val="4C5850"/>
              </a:solidFill>
              <a:latin typeface="Inter" panose="02000503000000020004" pitchFamily="2" charset="0"/>
              <a:cs typeface="Times New Roman" panose="02020603050405020304" pitchFamily="18" charset="0"/>
              <a:sym typeface="Corbel"/>
            </a:endParaRPr>
          </a:p>
          <a:p>
            <a:r>
              <a:rPr lang="de-DE" sz="1200" dirty="0">
                <a:solidFill>
                  <a:srgbClr val="4C5850"/>
                </a:solidFill>
                <a:latin typeface="Inter" panose="02000503000000020004" pitchFamily="2" charset="0"/>
                <a:cs typeface="Times New Roman" panose="02020603050405020304" pitchFamily="18" charset="0"/>
                <a:sym typeface="Corbel"/>
              </a:rPr>
              <a:t>In all diesen Fällen ist Essen auf Rädern eine praktische Lösung. Sie können sich aus einem regelmäßig wechselnden Menüplan oder einem Tiefkühlkost-Katalog genau das aussuchen, was Ihnen schmeckt. Ob heiß geliefert oder als Vorrat für den Tiefkühlschrank. Wie oft sie bestellen und wie viele Portionen, entscheiden Sie selbst. Dank der vielfältigen Möglichkeiten sind Mahlzeiten-Dienste nicht nur für den Alltag ideal, sondern auch für Zeiten, in denen Sie vorübergehend Unterstützung benötigen.</a:t>
            </a:r>
          </a:p>
          <a:p>
            <a:endParaRPr lang="de-DE" sz="1200" b="1" dirty="0">
              <a:latin typeface="Corbel" panose="020B0503020204020204" pitchFamily="34" charset="0"/>
              <a:cs typeface="Times New Roman" panose="02020603050405020304" pitchFamily="18" charset="0"/>
              <a:sym typeface="Corbel"/>
            </a:endParaRPr>
          </a:p>
        </p:txBody>
      </p:sp>
      <p:pic>
        <p:nvPicPr>
          <p:cNvPr id="10" name="Grafik 9">
            <a:extLst>
              <a:ext uri="{FF2B5EF4-FFF2-40B4-BE49-F238E27FC236}">
                <a16:creationId xmlns:a16="http://schemas.microsoft.com/office/drawing/2014/main" id="{5DC6BD30-4FCD-DB92-6B44-FB89B464CD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77D903F3-CF2A-5F18-7A26-56C70F1945BD}"/>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 name="Rectangle 1">
            <a:extLst>
              <a:ext uri="{FF2B5EF4-FFF2-40B4-BE49-F238E27FC236}">
                <a16:creationId xmlns:a16="http://schemas.microsoft.com/office/drawing/2014/main" id="{2E72CA2F-F32C-A474-CA79-280070E01446}"/>
              </a:ext>
            </a:extLst>
          </p:cNvPr>
          <p:cNvSpPr>
            <a:spLocks noChangeArrowheads="1"/>
          </p:cNvSpPr>
          <p:nvPr/>
        </p:nvSpPr>
        <p:spPr bwMode="auto">
          <a:xfrm>
            <a:off x="0" y="90100"/>
            <a:ext cx="65" cy="276999"/>
          </a:xfrm>
          <a:prstGeom prst="rect">
            <a:avLst/>
          </a:prstGeom>
          <a:solidFill>
            <a:srgbClr val="FBF8F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3" name="AutoShape 2" descr="orange Linien, die sich zu einem Teller zusammensetzen">
            <a:extLst>
              <a:ext uri="{FF2B5EF4-FFF2-40B4-BE49-F238E27FC236}">
                <a16:creationId xmlns:a16="http://schemas.microsoft.com/office/drawing/2014/main" id="{089C2873-2D2B-0407-9A7B-343E53FBC2CF}"/>
              </a:ext>
            </a:extLst>
          </p:cNvPr>
          <p:cNvSpPr>
            <a:spLocks noChangeAspect="1" noChangeArrowheads="1"/>
          </p:cNvSpPr>
          <p:nvPr/>
        </p:nvSpPr>
        <p:spPr bwMode="auto">
          <a:xfrm>
            <a:off x="171450" y="-127952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8" name="AutoShape 3" descr="orange Linien, die sich zu einem Teller zusammensetzen">
            <a:extLst>
              <a:ext uri="{FF2B5EF4-FFF2-40B4-BE49-F238E27FC236}">
                <a16:creationId xmlns:a16="http://schemas.microsoft.com/office/drawing/2014/main" id="{C06ABB86-E809-EAE9-9AD1-92D35A6A74D7}"/>
              </a:ext>
            </a:extLst>
          </p:cNvPr>
          <p:cNvSpPr>
            <a:spLocks noChangeAspect="1" noChangeArrowheads="1"/>
          </p:cNvSpPr>
          <p:nvPr/>
        </p:nvSpPr>
        <p:spPr bwMode="auto">
          <a:xfrm>
            <a:off x="171450" y="-914400"/>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4" name="AutoShape 4" descr="orange Linien, die sich zu einem Teller zusammensetzen">
            <a:extLst>
              <a:ext uri="{FF2B5EF4-FFF2-40B4-BE49-F238E27FC236}">
                <a16:creationId xmlns:a16="http://schemas.microsoft.com/office/drawing/2014/main" id="{82B0835E-17B8-15E8-D906-98A9C88C1F83}"/>
              </a:ext>
            </a:extLst>
          </p:cNvPr>
          <p:cNvSpPr>
            <a:spLocks noChangeAspect="1" noChangeArrowheads="1"/>
          </p:cNvSpPr>
          <p:nvPr/>
        </p:nvSpPr>
        <p:spPr bwMode="auto">
          <a:xfrm>
            <a:off x="171450" y="-54927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5" name="AutoShape 5" descr="orange Linien, die sich zu einem Teller zusammensetzen">
            <a:extLst>
              <a:ext uri="{FF2B5EF4-FFF2-40B4-BE49-F238E27FC236}">
                <a16:creationId xmlns:a16="http://schemas.microsoft.com/office/drawing/2014/main" id="{37A38B5D-F613-A7A6-5AE2-64648AD6CBDE}"/>
              </a:ext>
            </a:extLst>
          </p:cNvPr>
          <p:cNvSpPr>
            <a:spLocks noChangeAspect="1" noChangeArrowheads="1"/>
          </p:cNvSpPr>
          <p:nvPr/>
        </p:nvSpPr>
        <p:spPr bwMode="auto">
          <a:xfrm>
            <a:off x="171450" y="-182563"/>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6" name="AutoShape 6" descr="orange Linien, die sich zu einem Teller zusammensetzen">
            <a:extLst>
              <a:ext uri="{FF2B5EF4-FFF2-40B4-BE49-F238E27FC236}">
                <a16:creationId xmlns:a16="http://schemas.microsoft.com/office/drawing/2014/main" id="{FA68A9BD-7835-E937-1B71-C0F5C27A1131}"/>
              </a:ext>
            </a:extLst>
          </p:cNvPr>
          <p:cNvSpPr>
            <a:spLocks noChangeAspect="1" noChangeArrowheads="1"/>
          </p:cNvSpPr>
          <p:nvPr/>
        </p:nvSpPr>
        <p:spPr bwMode="auto">
          <a:xfrm>
            <a:off x="171450" y="182563"/>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7" name="AutoShape 7" descr="orange Linien, die sich zu einem Teller zusammensetzen">
            <a:extLst>
              <a:ext uri="{FF2B5EF4-FFF2-40B4-BE49-F238E27FC236}">
                <a16:creationId xmlns:a16="http://schemas.microsoft.com/office/drawing/2014/main" id="{6D589EA7-5D71-0F37-3605-0BAE89C8C219}"/>
              </a:ext>
            </a:extLst>
          </p:cNvPr>
          <p:cNvSpPr>
            <a:spLocks noChangeAspect="1" noChangeArrowheads="1"/>
          </p:cNvSpPr>
          <p:nvPr/>
        </p:nvSpPr>
        <p:spPr bwMode="auto">
          <a:xfrm>
            <a:off x="171450" y="54927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8" name="AutoShape 8" descr="orange Linien, die sich zu einem Teller zusammensetzen">
            <a:extLst>
              <a:ext uri="{FF2B5EF4-FFF2-40B4-BE49-F238E27FC236}">
                <a16:creationId xmlns:a16="http://schemas.microsoft.com/office/drawing/2014/main" id="{6EA6C345-3400-14CD-9273-137EB75D3792}"/>
              </a:ext>
            </a:extLst>
          </p:cNvPr>
          <p:cNvSpPr>
            <a:spLocks noChangeAspect="1" noChangeArrowheads="1"/>
          </p:cNvSpPr>
          <p:nvPr/>
        </p:nvSpPr>
        <p:spPr bwMode="auto">
          <a:xfrm>
            <a:off x="171450" y="914400"/>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667735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E6137-377D-7A72-2B28-A1C45548D2DE}"/>
            </a:ext>
          </a:extLst>
        </p:cNvPr>
        <p:cNvGrpSpPr/>
        <p:nvPr/>
      </p:nvGrpSpPr>
      <p:grpSpPr>
        <a:xfrm>
          <a:off x="0" y="0"/>
          <a:ext cx="0" cy="0"/>
          <a:chOff x="0" y="0"/>
          <a:chExt cx="0" cy="0"/>
        </a:xfrm>
      </p:grpSpPr>
      <p:pic>
        <p:nvPicPr>
          <p:cNvPr id="4" name="EaR_Logo_URL_Orange_RGB.png">
            <a:extLst>
              <a:ext uri="{FF2B5EF4-FFF2-40B4-BE49-F238E27FC236}">
                <a16:creationId xmlns:a16="http://schemas.microsoft.com/office/drawing/2014/main" id="{C2916591-FF37-534D-6811-A73ACB36E8D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88002" y="594197"/>
            <a:ext cx="1070399" cy="555784"/>
          </a:xfrm>
          <a:prstGeom prst="rect">
            <a:avLst/>
          </a:prstGeom>
          <a:ln w="12700">
            <a:miter lim="400000"/>
          </a:ln>
        </p:spPr>
      </p:pic>
      <p:sp>
        <p:nvSpPr>
          <p:cNvPr id="5" name="Google Shape;27;p1">
            <a:extLst>
              <a:ext uri="{FF2B5EF4-FFF2-40B4-BE49-F238E27FC236}">
                <a16:creationId xmlns:a16="http://schemas.microsoft.com/office/drawing/2014/main" id="{9E223FCB-1C05-A51A-2BF9-79D4BEAD48C6}"/>
              </a:ext>
            </a:extLst>
          </p:cNvPr>
          <p:cNvSpPr txBox="1"/>
          <p:nvPr/>
        </p:nvSpPr>
        <p:spPr>
          <a:xfrm>
            <a:off x="5644460" y="455717"/>
            <a:ext cx="1567543" cy="27695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200">
                <a:solidFill>
                  <a:srgbClr val="4C5850"/>
                </a:solidFill>
                <a:latin typeface="Inter" panose="02000503000000020004" pitchFamily="2" charset="0"/>
                <a:ea typeface="Inter" panose="02000503000000020004" pitchFamily="2" charset="0"/>
                <a:cs typeface="Corbel"/>
                <a:sym typeface="Corbel"/>
              </a:rPr>
              <a:t>März 2026</a:t>
            </a:r>
            <a:endParaRPr sz="1200" dirty="0">
              <a:solidFill>
                <a:srgbClr val="4C5850"/>
              </a:solidFill>
              <a:latin typeface="Inter" panose="02000503000000020004" pitchFamily="2" charset="0"/>
              <a:ea typeface="Inter" panose="02000503000000020004" pitchFamily="2" charset="0"/>
            </a:endParaRPr>
          </a:p>
        </p:txBody>
      </p:sp>
      <p:sp>
        <p:nvSpPr>
          <p:cNvPr id="6" name="Google Shape;20;p1">
            <a:extLst>
              <a:ext uri="{FF2B5EF4-FFF2-40B4-BE49-F238E27FC236}">
                <a16:creationId xmlns:a16="http://schemas.microsoft.com/office/drawing/2014/main" id="{B1455062-78AC-2D90-A0E7-6DF584A07629}"/>
              </a:ext>
            </a:extLst>
          </p:cNvPr>
          <p:cNvSpPr txBox="1"/>
          <p:nvPr/>
        </p:nvSpPr>
        <p:spPr>
          <a:xfrm>
            <a:off x="621463" y="2129759"/>
            <a:ext cx="5833872" cy="8586926"/>
          </a:xfrm>
          <a:prstGeom prst="rect">
            <a:avLst/>
          </a:prstGeom>
          <a:noFill/>
          <a:ln>
            <a:noFill/>
          </a:ln>
        </p:spPr>
        <p:txBody>
          <a:bodyPr spcFirstLastPara="1" wrap="square" lIns="91425" tIns="45700" rIns="91425" bIns="45700" anchor="t" anchorCtr="0">
            <a:spAutoFit/>
          </a:bodyPr>
          <a:lstStyle/>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Für wen ist Essen auf Rädern vorübergehend sinnvoll?</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Es kann immer mal vorkommen, dass man für eine gewisse Zeit keine Kraft zum Einkaufen und Kochen hat. Zum Beispiel weil Sie sich von einem Unfall oder Klinikaufenthalt erholen müssen. Oder weil Ihr Körper mit einem Infekt kämpft. In solchen Zeiten kann ein Menüdienst das Kochen für Sie übernehmen und Sie zuverlässig mit nahrhaftem Essen versorgen. So konzentrieren Sie sich ganz auf Ihre Genesung und kommen schnell wieder auf die Beine. Auch wenn Spezialkost erforderlich ist, zum Beispiel pürierte Kost bei Kau- und Schluckbeschwerden, kann Ihnen ein Essenslieferdienst den Aufwand abnehmen. Besonders praktisch: Bei vielen Mahlzeiten-Diensten können Sie kurzfristig einen Tag vorher bestellen. Dadurch nehmen Sie den Service selbstbestimmt und flexibel genau dann in Anspruch, wann es Ihnen wirklich hilft.</a:t>
            </a:r>
          </a:p>
          <a:p>
            <a:endParaRPr lang="de-DE" sz="1200" dirty="0">
              <a:solidFill>
                <a:srgbClr val="4C5850"/>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Unsere Anbieter-Suche auf www.essenaufraedern.de unterstützt Sie dabei, schnell den passenden Mahlzeiten-Dienst in der Nähe zu finden!</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AE5523"/>
                </a:solidFill>
                <a:latin typeface="Inter" panose="02000503000000020004" pitchFamily="2" charset="0"/>
                <a:ea typeface="Inter" panose="02000503000000020004" pitchFamily="2" charset="0"/>
              </a:rPr>
              <a:t>Welche Vorteile bietet Essen auf Rädern speziell für ältere Menschen?</a:t>
            </a:r>
          </a:p>
          <a:p>
            <a:endParaRPr lang="de-DE" sz="1200" b="1" dirty="0">
              <a:solidFill>
                <a:srgbClr val="AE5523"/>
              </a:solidFill>
              <a:latin typeface="Inter" panose="02000503000000020004" pitchFamily="2" charset="0"/>
              <a:ea typeface="Inter" panose="02000503000000020004" pitchFamily="2" charset="0"/>
            </a:endParaRPr>
          </a:p>
          <a:p>
            <a:r>
              <a:rPr lang="de-DE" sz="1200" dirty="0">
                <a:solidFill>
                  <a:srgbClr val="4C5850"/>
                </a:solidFill>
                <a:latin typeface="Inter" panose="02000503000000020004" pitchFamily="2" charset="0"/>
                <a:ea typeface="Inter" panose="02000503000000020004" pitchFamily="2" charset="0"/>
              </a:rPr>
              <a:t>Mit dem Alter verändert sich unser Körper und vieles wird anstrengender. Da werden das regelmäßige Einkaufen, das lange Stehen beim Kochen und der anschließende Abwasch schnell zur Herausforderung. Auswärts essen zu gehen ist da meist keine Alternative, nicht nur aus Kostengründen. Auch die heimische Behaglichkeit bei den Mahlzeiten fehlt im Restaurant. Oft deutlich angenehmer ist das Essen zu Hause. Ein Mahlzeiten-Dienst bietet hier die optimale Lösung: Sie können entspannt in den eigenen vier Wänden essen, sparen sich aber den ganzen Aufwand rund ums Kochen. Aus einem wöchentlichen Menüplan oder einem Tiefkühlkost-Katalog wählen Sie nach eigenem Geschmack aus. Wenn Sie zu zweit essen, hat jeder selbst die Wahl. Und für Gäste bestellen Sie problemlos mit. Auch Suppen, Desserts und Kuchen entdecken Sie im Essensangebot der Mahlzeiten-Dienste. Das ermöglicht Ihnen auch noch im hohen Alter ein selbstbestimmtes Leben zu Hause.</a:t>
            </a:r>
          </a:p>
          <a:p>
            <a:endParaRPr lang="de-DE" sz="1200" dirty="0">
              <a:solidFill>
                <a:srgbClr val="4C5850"/>
              </a:solidFill>
              <a:latin typeface="Inter" panose="02000503000000020004" pitchFamily="2" charset="0"/>
              <a:ea typeface="Inter" panose="02000503000000020004" pitchFamily="2" charset="0"/>
            </a:endParaRPr>
          </a:p>
          <a:p>
            <a:r>
              <a:rPr lang="de-DE" sz="1200" b="1" dirty="0">
                <a:solidFill>
                  <a:srgbClr val="AE5523"/>
                </a:solidFill>
                <a:latin typeface="Corbel" panose="020B0503020204020204" pitchFamily="34" charset="0"/>
                <a:cs typeface="Times New Roman" panose="02020603050405020304" pitchFamily="18" charset="0"/>
                <a:sym typeface="Corbel"/>
              </a:rPr>
              <a:t>Wie kann Essen auf Rädern das familiäre Miteinander entlasten?</a:t>
            </a:r>
          </a:p>
          <a:p>
            <a:endParaRPr lang="de-DE" sz="1200" b="1" dirty="0">
              <a:solidFill>
                <a:srgbClr val="AE5523"/>
              </a:solidFill>
              <a:latin typeface="Corbel" panose="020B0503020204020204" pitchFamily="34" charset="0"/>
              <a:cs typeface="Times New Roman" panose="02020603050405020304" pitchFamily="18" charset="0"/>
              <a:sym typeface="Corbel"/>
            </a:endParaRPr>
          </a:p>
          <a:p>
            <a:r>
              <a:rPr lang="de-DE" sz="1200" dirty="0">
                <a:solidFill>
                  <a:srgbClr val="4C5850"/>
                </a:solidFill>
                <a:latin typeface="Corbel" panose="020B0503020204020204" pitchFamily="34" charset="0"/>
                <a:cs typeface="Times New Roman" panose="02020603050405020304" pitchFamily="18" charset="0"/>
                <a:sym typeface="Corbel"/>
              </a:rPr>
              <a:t>Wer Hilfestellung gibt, macht das meist sehr gern. Umgekehrt ist es für viele Menschen gar nicht so leicht, Hilfe anzunehmen. Das gilt auch oder gerade beim Einkaufen oder der Essenzubereitung. Denn das Thema Ernährung kann leicht zu Diskussionen führen. Angehörige machen sich vielleicht Sorgen, dass Sie nicht ausreichend essen oder sich zu einseitig ernähren. Sie Ihrerseits möchten Ihre Familie nicht ständig um Hilfe bitten und selbst entscheiden, wie sie sich verpflegen. Essen auf Rädern ist hier eine gute Alternative.</a:t>
            </a:r>
          </a:p>
          <a:p>
            <a:endParaRPr lang="de-DE" sz="1200" dirty="0">
              <a:solidFill>
                <a:srgbClr val="4C5850"/>
              </a:solidFill>
              <a:latin typeface="Corbel" panose="020B0503020204020204" pitchFamily="34" charset="0"/>
              <a:cs typeface="Times New Roman" panose="02020603050405020304" pitchFamily="18" charset="0"/>
              <a:sym typeface="Corbel"/>
            </a:endParaRPr>
          </a:p>
          <a:p>
            <a:r>
              <a:rPr lang="de-DE" sz="1200" dirty="0">
                <a:solidFill>
                  <a:srgbClr val="4C5850"/>
                </a:solidFill>
                <a:latin typeface="Corbel" panose="020B0503020204020204" pitchFamily="34" charset="0"/>
                <a:cs typeface="Times New Roman" panose="02020603050405020304" pitchFamily="18" charset="0"/>
                <a:sym typeface="Corbel"/>
              </a:rPr>
              <a:t>Dank Essen auf Rädern wird ein Teil der täglichen Ernährungsverantwortung von einem Mahlzeiten-Dienst mitgetragen. Das kann das familiäre Miteinander deutlich entspannten. Kinder wissen, dass ihre Eltern gut versorgt sind und täglich jemand Kontakt mit ihnen hat. Sprechen Sie die Situation offen an. So finden Sie gemeinsam die beste Lösung!</a:t>
            </a:r>
          </a:p>
        </p:txBody>
      </p:sp>
      <p:pic>
        <p:nvPicPr>
          <p:cNvPr id="10" name="Grafik 9">
            <a:extLst>
              <a:ext uri="{FF2B5EF4-FFF2-40B4-BE49-F238E27FC236}">
                <a16:creationId xmlns:a16="http://schemas.microsoft.com/office/drawing/2014/main" id="{5450F6E6-3F44-DFA1-267F-4837EB29442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24144" y="11010391"/>
            <a:ext cx="818244" cy="818244"/>
          </a:xfrm>
          <a:prstGeom prst="rect">
            <a:avLst/>
          </a:prstGeom>
        </p:spPr>
      </p:pic>
      <p:sp>
        <p:nvSpPr>
          <p:cNvPr id="13" name="Textfeld 12">
            <a:extLst>
              <a:ext uri="{FF2B5EF4-FFF2-40B4-BE49-F238E27FC236}">
                <a16:creationId xmlns:a16="http://schemas.microsoft.com/office/drawing/2014/main" id="{18741CF7-4009-A099-1920-C982390CF833}"/>
              </a:ext>
            </a:extLst>
          </p:cNvPr>
          <p:cNvSpPr txBox="1"/>
          <p:nvPr/>
        </p:nvSpPr>
        <p:spPr>
          <a:xfrm>
            <a:off x="621463" y="11597803"/>
            <a:ext cx="5102681" cy="230832"/>
          </a:xfrm>
          <a:prstGeom prst="rect">
            <a:avLst/>
          </a:prstGeom>
          <a:noFill/>
        </p:spPr>
        <p:txBody>
          <a:bodyPr wrap="square" rtlCol="0">
            <a:spAutoFit/>
          </a:bodyPr>
          <a:lstStyle/>
          <a:p>
            <a:r>
              <a:rPr lang="de-DE" sz="900" dirty="0">
                <a:solidFill>
                  <a:srgbClr val="4C5850"/>
                </a:solidFill>
                <a:latin typeface="Inter" panose="02000503000000020004" pitchFamily="2" charset="0"/>
                <a:ea typeface="Inter" panose="02000503000000020004" pitchFamily="2" charset="0"/>
              </a:rPr>
              <a:t>www.essenaufrädern.de, E-Mail: info@essenaufrädern.de</a:t>
            </a:r>
          </a:p>
        </p:txBody>
      </p:sp>
      <p:sp>
        <p:nvSpPr>
          <p:cNvPr id="2" name="Rectangle 1">
            <a:extLst>
              <a:ext uri="{FF2B5EF4-FFF2-40B4-BE49-F238E27FC236}">
                <a16:creationId xmlns:a16="http://schemas.microsoft.com/office/drawing/2014/main" id="{38669321-19DA-0A73-62C0-3C27B3C58D7C}"/>
              </a:ext>
            </a:extLst>
          </p:cNvPr>
          <p:cNvSpPr>
            <a:spLocks noChangeArrowheads="1"/>
          </p:cNvSpPr>
          <p:nvPr/>
        </p:nvSpPr>
        <p:spPr bwMode="auto">
          <a:xfrm>
            <a:off x="0" y="90100"/>
            <a:ext cx="65" cy="276999"/>
          </a:xfrm>
          <a:prstGeom prst="rect">
            <a:avLst/>
          </a:prstGeom>
          <a:solidFill>
            <a:srgbClr val="FBF8F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3" name="AutoShape 2" descr="orange Linien, die sich zu einem Teller zusammensetzen">
            <a:extLst>
              <a:ext uri="{FF2B5EF4-FFF2-40B4-BE49-F238E27FC236}">
                <a16:creationId xmlns:a16="http://schemas.microsoft.com/office/drawing/2014/main" id="{D047BF06-56CB-6B13-EE6F-0B6C7AAACD26}"/>
              </a:ext>
            </a:extLst>
          </p:cNvPr>
          <p:cNvSpPr>
            <a:spLocks noChangeAspect="1" noChangeArrowheads="1"/>
          </p:cNvSpPr>
          <p:nvPr/>
        </p:nvSpPr>
        <p:spPr bwMode="auto">
          <a:xfrm>
            <a:off x="171450" y="-127952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8" name="AutoShape 3" descr="orange Linien, die sich zu einem Teller zusammensetzen">
            <a:extLst>
              <a:ext uri="{FF2B5EF4-FFF2-40B4-BE49-F238E27FC236}">
                <a16:creationId xmlns:a16="http://schemas.microsoft.com/office/drawing/2014/main" id="{2D7331C9-51A2-B9F8-BA1C-0EF236E5B25B}"/>
              </a:ext>
            </a:extLst>
          </p:cNvPr>
          <p:cNvSpPr>
            <a:spLocks noChangeAspect="1" noChangeArrowheads="1"/>
          </p:cNvSpPr>
          <p:nvPr/>
        </p:nvSpPr>
        <p:spPr bwMode="auto">
          <a:xfrm>
            <a:off x="171450" y="-914400"/>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4" name="AutoShape 4" descr="orange Linien, die sich zu einem Teller zusammensetzen">
            <a:extLst>
              <a:ext uri="{FF2B5EF4-FFF2-40B4-BE49-F238E27FC236}">
                <a16:creationId xmlns:a16="http://schemas.microsoft.com/office/drawing/2014/main" id="{3ADA7B31-9E0C-899E-A26D-A180709B6894}"/>
              </a:ext>
            </a:extLst>
          </p:cNvPr>
          <p:cNvSpPr>
            <a:spLocks noChangeAspect="1" noChangeArrowheads="1"/>
          </p:cNvSpPr>
          <p:nvPr/>
        </p:nvSpPr>
        <p:spPr bwMode="auto">
          <a:xfrm>
            <a:off x="171450" y="-54927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5" name="AutoShape 5" descr="orange Linien, die sich zu einem Teller zusammensetzen">
            <a:extLst>
              <a:ext uri="{FF2B5EF4-FFF2-40B4-BE49-F238E27FC236}">
                <a16:creationId xmlns:a16="http://schemas.microsoft.com/office/drawing/2014/main" id="{3BDF7726-70AE-7CF7-3629-41C2C85D0BDC}"/>
              </a:ext>
            </a:extLst>
          </p:cNvPr>
          <p:cNvSpPr>
            <a:spLocks noChangeAspect="1" noChangeArrowheads="1"/>
          </p:cNvSpPr>
          <p:nvPr/>
        </p:nvSpPr>
        <p:spPr bwMode="auto">
          <a:xfrm>
            <a:off x="171450" y="-182563"/>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6" name="AutoShape 6" descr="orange Linien, die sich zu einem Teller zusammensetzen">
            <a:extLst>
              <a:ext uri="{FF2B5EF4-FFF2-40B4-BE49-F238E27FC236}">
                <a16:creationId xmlns:a16="http://schemas.microsoft.com/office/drawing/2014/main" id="{A42AD084-7103-90A2-8877-7BFE3169C10B}"/>
              </a:ext>
            </a:extLst>
          </p:cNvPr>
          <p:cNvSpPr>
            <a:spLocks noChangeAspect="1" noChangeArrowheads="1"/>
          </p:cNvSpPr>
          <p:nvPr/>
        </p:nvSpPr>
        <p:spPr bwMode="auto">
          <a:xfrm>
            <a:off x="171450" y="182563"/>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7" name="AutoShape 7" descr="orange Linien, die sich zu einem Teller zusammensetzen">
            <a:extLst>
              <a:ext uri="{FF2B5EF4-FFF2-40B4-BE49-F238E27FC236}">
                <a16:creationId xmlns:a16="http://schemas.microsoft.com/office/drawing/2014/main" id="{FDB478FB-3247-0837-4157-8A9480D3331B}"/>
              </a:ext>
            </a:extLst>
          </p:cNvPr>
          <p:cNvSpPr>
            <a:spLocks noChangeAspect="1" noChangeArrowheads="1"/>
          </p:cNvSpPr>
          <p:nvPr/>
        </p:nvSpPr>
        <p:spPr bwMode="auto">
          <a:xfrm>
            <a:off x="171450" y="549275"/>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8" name="AutoShape 8" descr="orange Linien, die sich zu einem Teller zusammensetzen">
            <a:extLst>
              <a:ext uri="{FF2B5EF4-FFF2-40B4-BE49-F238E27FC236}">
                <a16:creationId xmlns:a16="http://schemas.microsoft.com/office/drawing/2014/main" id="{EAE21D49-FE1F-917C-095A-17875E1293F3}"/>
              </a:ext>
            </a:extLst>
          </p:cNvPr>
          <p:cNvSpPr>
            <a:spLocks noChangeAspect="1" noChangeArrowheads="1"/>
          </p:cNvSpPr>
          <p:nvPr/>
        </p:nvSpPr>
        <p:spPr bwMode="auto">
          <a:xfrm>
            <a:off x="171450" y="914400"/>
            <a:ext cx="76200" cy="76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Tree>
    <p:extLst>
      <p:ext uri="{BB962C8B-B14F-4D97-AF65-F5344CB8AC3E}">
        <p14:creationId xmlns:p14="http://schemas.microsoft.com/office/powerpoint/2010/main" val="13997976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57A7FD-C854-4883-B784-06B53A759D97}">
  <we:reference id="c59917cd-0098-41dd-ac01-a5606ad24bc5" version="1.2.0.1" store="EXCatalog" storeType="EXCatalog"/>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0</TotalTime>
  <Words>1007</Words>
  <Application>Microsoft Office PowerPoint</Application>
  <PresentationFormat>Breitbild</PresentationFormat>
  <Paragraphs>42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Aptos</vt:lpstr>
      <vt:lpstr>Aptos Display</vt:lpstr>
      <vt:lpstr>Arial</vt:lpstr>
      <vt:lpstr>Corbel</vt:lpstr>
      <vt:lpstr>Inter</vt:lpstr>
      <vt:lpstr>Office</vt:lpstr>
      <vt:lpstr>PowerPoint-Präsentation</vt:lpstr>
      <vt:lpstr>PowerPoint-Präsentation</vt:lpstr>
    </vt:vector>
  </TitlesOfParts>
  <Company>apetito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Holstein, Susanne</dc:creator>
  <cp:lastModifiedBy>Holstein, Susanne</cp:lastModifiedBy>
  <cp:revision>9</cp:revision>
  <cp:lastPrinted>2026-03-02T10:18:01Z</cp:lastPrinted>
  <dcterms:created xsi:type="dcterms:W3CDTF">2025-03-21T11:48:24Z</dcterms:created>
  <dcterms:modified xsi:type="dcterms:W3CDTF">2026-03-04T12:56:43Z</dcterms:modified>
</cp:coreProperties>
</file>