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7" r:id="rId4"/>
    <p:sldId id="258" r:id="rId5"/>
  </p:sldIdLst>
  <p:sldSz cx="6858000" cy="12192000"/>
  <p:notesSz cx="6786563" cy="99234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E5523"/>
    <a:srgbClr val="4C5850"/>
    <a:srgbClr val="5C6B62"/>
    <a:srgbClr val="CEDDDA"/>
    <a:srgbClr val="E7EEEC"/>
    <a:srgbClr val="7F3E1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75" d="100"/>
          <a:sy n="75" d="100"/>
        </p:scale>
        <p:origin x="3210" y="-9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de-DE"/>
              <a:t>Mastertitelformat bearbeiten</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03.03.2026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18139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03.03.2026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795761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03.03.2026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108783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03.03.2026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742442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de-DE"/>
              <a:t>Mastertitelformat bearbeiten</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257593B8-FE2D-439C-ABC4-0F5FAFB52E40}" type="datetimeFigureOut">
              <a:rPr lang="de-DE" smtClean="0"/>
              <a:t>03.03.2026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3579648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257593B8-FE2D-439C-ABC4-0F5FAFB52E40}" type="datetimeFigureOut">
              <a:rPr lang="de-DE" smtClean="0"/>
              <a:t>03.03.2026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4056234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de-DE"/>
              <a:t>Mastertitelformat bearbeiten</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Content Placeholder 3"/>
          <p:cNvSpPr>
            <a:spLocks noGrp="1"/>
          </p:cNvSpPr>
          <p:nvPr>
            <p:ph sz="half" idx="2"/>
          </p:nvPr>
        </p:nvSpPr>
        <p:spPr>
          <a:xfrm>
            <a:off x="472381" y="4453467"/>
            <a:ext cx="2901255"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Content Placeholder 5"/>
          <p:cNvSpPr>
            <a:spLocks noGrp="1"/>
          </p:cNvSpPr>
          <p:nvPr>
            <p:ph sz="quarter" idx="4"/>
          </p:nvPr>
        </p:nvSpPr>
        <p:spPr>
          <a:xfrm>
            <a:off x="3471863" y="4453467"/>
            <a:ext cx="2915543"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257593B8-FE2D-439C-ABC4-0F5FAFB52E40}" type="datetimeFigureOut">
              <a:rPr lang="de-DE" smtClean="0"/>
              <a:t>03.03.2026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280509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257593B8-FE2D-439C-ABC4-0F5FAFB52E40}" type="datetimeFigureOut">
              <a:rPr lang="de-DE" smtClean="0"/>
              <a:t>03.03.2026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705725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7593B8-FE2D-439C-ABC4-0F5FAFB52E40}" type="datetimeFigureOut">
              <a:rPr lang="de-DE" smtClean="0"/>
              <a:t>03.03.2026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38796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257593B8-FE2D-439C-ABC4-0F5FAFB52E40}" type="datetimeFigureOut">
              <a:rPr lang="de-DE" smtClean="0"/>
              <a:t>03.03.2026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43780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257593B8-FE2D-439C-ABC4-0F5FAFB52E40}" type="datetimeFigureOut">
              <a:rPr lang="de-DE" smtClean="0"/>
              <a:t>03.03.2026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59153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82000"/>
                  </a:schemeClr>
                </a:solidFill>
              </a:defRPr>
            </a:lvl1pPr>
          </a:lstStyle>
          <a:p>
            <a:fld id="{257593B8-FE2D-439C-ABC4-0F5FAFB52E40}" type="datetimeFigureOut">
              <a:rPr lang="de-DE" smtClean="0"/>
              <a:t>03.03.2026</a:t>
            </a:fld>
            <a:endParaRPr lang="de-DE"/>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82000"/>
                  </a:schemeClr>
                </a:solidFill>
              </a:defRPr>
            </a:lvl1pPr>
          </a:lstStyle>
          <a:p>
            <a:fld id="{4D736267-9608-4A1C-8917-DEDCA61F7F9F}" type="slidenum">
              <a:rPr lang="de-DE" smtClean="0"/>
              <a:t>‹Nr.›</a:t>
            </a:fld>
            <a:endParaRPr lang="de-DE"/>
          </a:p>
        </p:txBody>
      </p:sp>
    </p:spTree>
    <p:extLst>
      <p:ext uri="{BB962C8B-B14F-4D97-AF65-F5344CB8AC3E}">
        <p14:creationId xmlns:p14="http://schemas.microsoft.com/office/powerpoint/2010/main" val="14180638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2DF65AFE-3DC2-F442-4C1B-CDDB51A0F9E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29247783-A026-88C9-8931-67ED001B325E}"/>
              </a:ext>
            </a:extLst>
          </p:cNvPr>
          <p:cNvSpPr txBox="1"/>
          <p:nvPr/>
        </p:nvSpPr>
        <p:spPr>
          <a:xfrm>
            <a:off x="5422392" y="455717"/>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sp>
        <p:nvSpPr>
          <p:cNvPr id="6" name="Google Shape;20;p1">
            <a:extLst>
              <a:ext uri="{FF2B5EF4-FFF2-40B4-BE49-F238E27FC236}">
                <a16:creationId xmlns:a16="http://schemas.microsoft.com/office/drawing/2014/main" id="{7168FF68-AD42-0BE2-73DE-DFE7AB3D3E1F}"/>
              </a:ext>
            </a:extLst>
          </p:cNvPr>
          <p:cNvSpPr txBox="1"/>
          <p:nvPr/>
        </p:nvSpPr>
        <p:spPr>
          <a:xfrm>
            <a:off x="621463" y="2016793"/>
            <a:ext cx="5806769" cy="8802369"/>
          </a:xfrm>
          <a:prstGeom prst="rect">
            <a:avLst/>
          </a:prstGeom>
          <a:noFill/>
          <a:ln>
            <a:noFill/>
          </a:ln>
        </p:spPr>
        <p:txBody>
          <a:bodyPr spcFirstLastPara="1" wrap="square" lIns="91425" tIns="45700" rIns="91425" bIns="45700" anchor="t" anchorCtr="0">
            <a:spAutoFit/>
          </a:bodyPr>
          <a:lstStyle/>
          <a:p>
            <a:r>
              <a:rPr lang="de-DE" sz="14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rPr>
              <a:t>Was kostet Essen auf Rädern?</a:t>
            </a:r>
          </a:p>
          <a:p>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b="1" i="0" dirty="0">
                <a:solidFill>
                  <a:srgbClr val="4C5850"/>
                </a:solidFill>
                <a:effectLst/>
                <a:latin typeface="Inter" panose="02000503000000020004" pitchFamily="2" charset="0"/>
                <a:ea typeface="Inter" panose="02000503000000020004" pitchFamily="2" charset="0"/>
              </a:rPr>
              <a:t>Bevor man einen Service bestellt, möchte man selbstverständlich genau wissen, was er kostet. Das gilt auch für einen Mahlzeiten-Dienst. Wie hoch sind die Kosten für Essen auf Rädern pro Tag, wie hoch im Monat? Hier</a:t>
            </a:r>
            <a:r>
              <a:rPr lang="de-DE" sz="1200" b="1" dirty="0">
                <a:solidFill>
                  <a:srgbClr val="4C5850"/>
                </a:solidFill>
                <a:latin typeface="Inter" panose="02000503000000020004" pitchFamily="2" charset="0"/>
                <a:ea typeface="Inter" panose="02000503000000020004" pitchFamily="2" charset="0"/>
              </a:rPr>
              <a:t> erfahren Sie,</a:t>
            </a:r>
            <a:r>
              <a:rPr lang="de-DE" sz="1200" b="1" i="0" dirty="0">
                <a:solidFill>
                  <a:srgbClr val="4C5850"/>
                </a:solidFill>
                <a:effectLst/>
                <a:latin typeface="Inter" panose="02000503000000020004" pitchFamily="2" charset="0"/>
                <a:ea typeface="Inter" panose="02000503000000020004" pitchFamily="2" charset="0"/>
              </a:rPr>
              <a:t> mit welchen Beträgen Sie kalkulieren sollten und was es zu beachten gibt.</a:t>
            </a:r>
          </a:p>
          <a:p>
            <a:endPar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algn="l">
              <a:buNone/>
            </a:pPr>
            <a:r>
              <a:rPr lang="de-DE" sz="1200" b="1" i="0" dirty="0">
                <a:solidFill>
                  <a:srgbClr val="AE5523"/>
                </a:solidFill>
                <a:effectLst/>
                <a:latin typeface="Inter" panose="02000503000000020004" pitchFamily="2" charset="0"/>
                <a:ea typeface="Inter" panose="02000503000000020004" pitchFamily="2" charset="0"/>
              </a:rPr>
              <a:t>Wie setzen sich die Kosten für Essen auf Rädern zusammen?</a:t>
            </a:r>
          </a:p>
          <a:p>
            <a:pPr algn="l">
              <a:buNone/>
            </a:pPr>
            <a:endParaRPr lang="de-DE" sz="1200" b="1" i="0" dirty="0">
              <a:solidFill>
                <a:srgbClr val="AE5523"/>
              </a:solidFill>
              <a:effectLst/>
              <a:latin typeface="Inter" panose="02000503000000020004" pitchFamily="2" charset="0"/>
              <a:ea typeface="Inter" panose="02000503000000020004" pitchFamily="2" charset="0"/>
            </a:endParaRPr>
          </a:p>
          <a:p>
            <a:pPr algn="l">
              <a:buNone/>
            </a:pPr>
            <a:r>
              <a:rPr lang="de-DE" sz="1200" b="0" i="0" dirty="0">
                <a:solidFill>
                  <a:srgbClr val="4C5850"/>
                </a:solidFill>
                <a:effectLst/>
                <a:latin typeface="Inter" panose="02000503000000020004" pitchFamily="2" charset="0"/>
                <a:ea typeface="Inter" panose="02000503000000020004" pitchFamily="2" charset="0"/>
              </a:rPr>
              <a:t>Mit Essen auf Rädern ist es ein wenig wie mit dem Fleischer oder Bäcker um die Ecke: Das Angebot der Mahlzeiten ist in den meisten Regionen ähnlich, unterscheidet sich aber in Machart, Geschmack und auch im Preis. Mal gibt es an einem Ort viele Kunden, mal weniger oder die Fahrtwege sind unterschiedlich lang. Auch sind die Löhne für Mitarbeitende von Bundesland zu Bundesland verschieden. </a:t>
            </a:r>
            <a:r>
              <a:rPr lang="de-DE" sz="1200" dirty="0">
                <a:solidFill>
                  <a:srgbClr val="4C5850"/>
                </a:solidFill>
                <a:latin typeface="Inter" panose="02000503000000020004" pitchFamily="2" charset="0"/>
                <a:ea typeface="Inter" panose="02000503000000020004" pitchFamily="2" charset="0"/>
              </a:rPr>
              <a:t>E</a:t>
            </a:r>
            <a:r>
              <a:rPr lang="de-DE" sz="1200" b="0" i="0" dirty="0">
                <a:solidFill>
                  <a:srgbClr val="4C5850"/>
                </a:solidFill>
                <a:effectLst/>
                <a:latin typeface="Inter" panose="02000503000000020004" pitchFamily="2" charset="0"/>
                <a:ea typeface="Inter" panose="02000503000000020004" pitchFamily="2" charset="0"/>
              </a:rPr>
              <a:t>s kommt also auch immer auf die Region an, in der die Mahlzeiten geliefert werden sollen. Zudem gibt es weitere Punkte, die den Preis beeinflussen:</a:t>
            </a:r>
          </a:p>
          <a:p>
            <a:pPr algn="l">
              <a:buNone/>
            </a:pPr>
            <a:endParaRPr lang="de-DE" sz="1200" b="0" i="0" dirty="0">
              <a:solidFill>
                <a:srgbClr val="4C5850"/>
              </a:solidFill>
              <a:effectLst/>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b="0" i="0" dirty="0">
                <a:solidFill>
                  <a:srgbClr val="4C5850"/>
                </a:solidFill>
                <a:effectLst/>
                <a:latin typeface="Inter" panose="02000503000000020004" pitchFamily="2" charset="0"/>
                <a:ea typeface="Inter" panose="02000503000000020004" pitchFamily="2" charset="0"/>
              </a:rPr>
              <a:t>Wie soll das Essen geliefert werden? Als Tiefkühlkost auf Vorrat oder warm und verzehrfertig zur Mittagszeit?</a:t>
            </a:r>
          </a:p>
          <a:p>
            <a:pPr marL="171450" indent="-171450" algn="l">
              <a:buFont typeface="Arial" panose="020B0604020202020204" pitchFamily="34" charset="0"/>
              <a:buChar char="•"/>
            </a:pPr>
            <a:endParaRPr lang="de-DE" sz="1200" b="0" i="0" dirty="0">
              <a:solidFill>
                <a:srgbClr val="4C5850"/>
              </a:solidFill>
              <a:effectLst/>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b="0" i="0" dirty="0">
                <a:solidFill>
                  <a:srgbClr val="4C5850"/>
                </a:solidFill>
                <a:effectLst/>
                <a:latin typeface="Inter" panose="02000503000000020004" pitchFamily="2" charset="0"/>
                <a:ea typeface="Inter" panose="02000503000000020004" pitchFamily="2" charset="0"/>
              </a:rPr>
              <a:t>Bestellen Sie eine kleine oder große Portion?</a:t>
            </a:r>
          </a:p>
          <a:p>
            <a:pPr marL="171450" indent="-171450" algn="l">
              <a:buFont typeface="Arial" panose="020B0604020202020204" pitchFamily="34" charset="0"/>
              <a:buChar char="•"/>
            </a:pPr>
            <a:endParaRPr lang="de-DE" sz="1200" b="0" i="0" dirty="0">
              <a:solidFill>
                <a:srgbClr val="4C5850"/>
              </a:solidFill>
              <a:effectLst/>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b="0" i="0" dirty="0">
                <a:solidFill>
                  <a:srgbClr val="4C5850"/>
                </a:solidFill>
                <a:effectLst/>
                <a:latin typeface="Inter" panose="02000503000000020004" pitchFamily="2" charset="0"/>
                <a:ea typeface="Inter" panose="02000503000000020004" pitchFamily="2" charset="0"/>
              </a:rPr>
              <a:t>Wählen Sie ein Standardgericht wie Eintopf und Nudeln, ein Fisch- oder Fleischgericht oder gehobene Speisen?</a:t>
            </a:r>
          </a:p>
          <a:p>
            <a:pPr marL="171450" indent="-171450" algn="l">
              <a:buFont typeface="Arial" panose="020B0604020202020204" pitchFamily="34" charset="0"/>
              <a:buChar char="•"/>
            </a:pPr>
            <a:endParaRPr lang="de-DE" sz="1200" b="0" i="0" dirty="0">
              <a:solidFill>
                <a:srgbClr val="4C5850"/>
              </a:solidFill>
              <a:effectLst/>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b="0" i="0" dirty="0">
                <a:solidFill>
                  <a:srgbClr val="4C5850"/>
                </a:solidFill>
                <a:effectLst/>
                <a:latin typeface="Inter" panose="02000503000000020004" pitchFamily="2" charset="0"/>
                <a:ea typeface="Inter" panose="02000503000000020004" pitchFamily="2" charset="0"/>
              </a:rPr>
              <a:t>Bestellen Sie zusätzlich Vorsuppen, Salate, Desserts oder Kuchen zu Ihrem Mittagsgericht dazu?</a:t>
            </a:r>
          </a:p>
          <a:p>
            <a:pPr marL="171450" indent="-171450" algn="l">
              <a:buFont typeface="Arial" panose="020B0604020202020204" pitchFamily="34" charset="0"/>
              <a:buChar char="•"/>
            </a:pPr>
            <a:endParaRPr lang="de-DE" sz="1200" b="0" i="0" dirty="0">
              <a:solidFill>
                <a:srgbClr val="4C5850"/>
              </a:solidFill>
              <a:effectLst/>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b="0" i="0" dirty="0">
                <a:solidFill>
                  <a:srgbClr val="4C5850"/>
                </a:solidFill>
                <a:effectLst/>
                <a:latin typeface="Inter" panose="02000503000000020004" pitchFamily="2" charset="0"/>
                <a:ea typeface="Inter" panose="02000503000000020004" pitchFamily="2" charset="0"/>
              </a:rPr>
              <a:t>Benötigen Sie Spezialkost wie laktosefreie, </a:t>
            </a:r>
            <a:r>
              <a:rPr lang="de-DE" sz="1200" b="0" i="0" dirty="0" err="1">
                <a:solidFill>
                  <a:srgbClr val="4C5850"/>
                </a:solidFill>
                <a:effectLst/>
                <a:latin typeface="Inter" panose="02000503000000020004" pitchFamily="2" charset="0"/>
                <a:ea typeface="Inter" panose="02000503000000020004" pitchFamily="2" charset="0"/>
              </a:rPr>
              <a:t>glutenarme</a:t>
            </a:r>
            <a:r>
              <a:rPr lang="de-DE" sz="1200" b="0" i="0" dirty="0">
                <a:solidFill>
                  <a:srgbClr val="4C5850"/>
                </a:solidFill>
                <a:effectLst/>
                <a:latin typeface="Inter" panose="02000503000000020004" pitchFamily="2" charset="0"/>
                <a:ea typeface="Inter" panose="02000503000000020004" pitchFamily="2" charset="0"/>
              </a:rPr>
              <a:t>, diabetikergeeignete oder pürierte Gerichte?</a:t>
            </a:r>
          </a:p>
          <a:p>
            <a:pPr marL="171450" indent="-171450" algn="l">
              <a:buFont typeface="Arial" panose="020B0604020202020204" pitchFamily="34" charset="0"/>
              <a:buChar char="•"/>
            </a:pPr>
            <a:endParaRPr lang="de-DE" sz="1200" b="0" i="0" dirty="0">
              <a:solidFill>
                <a:srgbClr val="4C5850"/>
              </a:solidFill>
              <a:effectLst/>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b="0" i="0" dirty="0">
                <a:solidFill>
                  <a:srgbClr val="4C5850"/>
                </a:solidFill>
                <a:effectLst/>
                <a:latin typeface="Inter" panose="02000503000000020004" pitchFamily="2" charset="0"/>
                <a:ea typeface="Inter" panose="02000503000000020004" pitchFamily="2" charset="0"/>
              </a:rPr>
              <a:t>Wünschen Sie eine Lieferung an Wochenenden oder Feiertagen?</a:t>
            </a:r>
          </a:p>
          <a:p>
            <a:pPr marL="171450" indent="-171450" algn="l">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endParaRPr>
          </a:p>
          <a:p>
            <a:pPr algn="l"/>
            <a:r>
              <a:rPr lang="de-DE" sz="1200" b="0" i="0" dirty="0">
                <a:solidFill>
                  <a:srgbClr val="4C5850"/>
                </a:solidFill>
                <a:effectLst/>
                <a:latin typeface="Inter" panose="02000503000000020004" pitchFamily="2" charset="0"/>
                <a:ea typeface="Inter" panose="02000503000000020004" pitchFamily="2" charset="0"/>
              </a:rPr>
              <a:t>Die gute Nachricht: Sie entscheiden frei, welche der Optionen Sie wählen und damit auch wie hoch Ihre Kosten sind.</a:t>
            </a:r>
          </a:p>
          <a:p>
            <a:pPr algn="l"/>
            <a:endParaRPr lang="de-DE" sz="1200" b="0" i="0" dirty="0">
              <a:solidFill>
                <a:srgbClr val="4C5850"/>
              </a:solidFill>
              <a:effectLst/>
              <a:latin typeface="Inter" panose="02000503000000020004" pitchFamily="2" charset="0"/>
              <a:ea typeface="Inter" panose="02000503000000020004" pitchFamily="2" charset="0"/>
            </a:endParaRPr>
          </a:p>
          <a:p>
            <a:pPr algn="l">
              <a:buNone/>
            </a:pPr>
            <a:r>
              <a:rPr lang="de-DE" sz="1200" b="1" i="0" dirty="0">
                <a:solidFill>
                  <a:srgbClr val="AE5523"/>
                </a:solidFill>
                <a:effectLst/>
                <a:latin typeface="Inter" panose="02000503000000020004" pitchFamily="2" charset="0"/>
                <a:ea typeface="Inter" panose="02000503000000020004" pitchFamily="2" charset="0"/>
              </a:rPr>
              <a:t>Was kostet Essen auf Rädern durchschnittlich?</a:t>
            </a:r>
          </a:p>
          <a:p>
            <a:pPr algn="l">
              <a:buNone/>
            </a:pPr>
            <a:endParaRPr lang="de-DE" sz="1200" b="1" i="0" dirty="0">
              <a:solidFill>
                <a:srgbClr val="AE5523"/>
              </a:solidFill>
              <a:effectLst/>
              <a:latin typeface="Inter" panose="02000503000000020004" pitchFamily="2" charset="0"/>
              <a:ea typeface="Inter" panose="02000503000000020004" pitchFamily="2" charset="0"/>
            </a:endParaRPr>
          </a:p>
          <a:p>
            <a:pPr algn="l">
              <a:buNone/>
            </a:pPr>
            <a:r>
              <a:rPr lang="de-DE" sz="1200" b="0" i="0" dirty="0">
                <a:solidFill>
                  <a:srgbClr val="4C5850"/>
                </a:solidFill>
                <a:effectLst/>
                <a:latin typeface="Inter" panose="02000503000000020004" pitchFamily="2" charset="0"/>
                <a:ea typeface="Inter" panose="02000503000000020004" pitchFamily="2" charset="0"/>
              </a:rPr>
              <a:t>Die genauen Preise für eine Lieferung von Essen auf Rädern richten sich nach der bestellten Mahlzeit und der Lieferart, den anfallenden Zusatzkosten, dem Anbieter und der Region. Daher können sich die Kosten für Essen auf Rädern individuell stark unterscheiden. Der Durchschnittspreis liegt derzeit bei ungefähr 11 € pro Hauptgericht. Zusätzliche Speisen wie Suppe oder Dessert können meist kostenpflichtig dazugebucht werden. Manchmal sind sie im Mittagsmenüpreis aber auch bereits enthalten. Wir listen Ihnen nachfolgend  die Bandbreite an Preisen auf.</a:t>
            </a:r>
          </a:p>
          <a:p>
            <a:pPr algn="l">
              <a:buNone/>
            </a:pPr>
            <a:endParaRPr lang="de-DE" sz="1200" b="0" i="0" dirty="0">
              <a:solidFill>
                <a:srgbClr val="4C5850"/>
              </a:solidFill>
              <a:effectLst/>
              <a:latin typeface="Inter" panose="02000503000000020004" pitchFamily="2" charset="0"/>
              <a:ea typeface="Inter" panose="02000503000000020004" pitchFamily="2" charset="0"/>
            </a:endParaRPr>
          </a:p>
        </p:txBody>
      </p:sp>
      <p:pic>
        <p:nvPicPr>
          <p:cNvPr id="10" name="Grafik 9">
            <a:extLst>
              <a:ext uri="{FF2B5EF4-FFF2-40B4-BE49-F238E27FC236}">
                <a16:creationId xmlns:a16="http://schemas.microsoft.com/office/drawing/2014/main" id="{5DC6BD30-4FCD-DB92-6B44-FB89B464CDC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77D903F3-CF2A-5F18-7A26-56C70F1945BD}"/>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Tree>
    <p:extLst>
      <p:ext uri="{BB962C8B-B14F-4D97-AF65-F5344CB8AC3E}">
        <p14:creationId xmlns:p14="http://schemas.microsoft.com/office/powerpoint/2010/main" val="667735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B23F09-B207-6138-B699-D620D7A745D3}"/>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426FA6BC-62F7-AE79-380B-B032BA32B15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EC446F2C-FB19-FE39-9F16-72A76744F85F}"/>
              </a:ext>
            </a:extLst>
          </p:cNvPr>
          <p:cNvSpPr txBox="1"/>
          <p:nvPr/>
        </p:nvSpPr>
        <p:spPr>
          <a:xfrm>
            <a:off x="5422392" y="455717"/>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pic>
        <p:nvPicPr>
          <p:cNvPr id="10" name="Grafik 9">
            <a:extLst>
              <a:ext uri="{FF2B5EF4-FFF2-40B4-BE49-F238E27FC236}">
                <a16:creationId xmlns:a16="http://schemas.microsoft.com/office/drawing/2014/main" id="{702C4EDB-0380-FE7E-5F6F-9E0E010700F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833D0BFF-8A16-68CF-E8DB-14A9E272133D}"/>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graphicFrame>
        <p:nvGraphicFramePr>
          <p:cNvPr id="2" name="Tabelle 1">
            <a:extLst>
              <a:ext uri="{FF2B5EF4-FFF2-40B4-BE49-F238E27FC236}">
                <a16:creationId xmlns:a16="http://schemas.microsoft.com/office/drawing/2014/main" id="{359D8187-3992-27FB-2321-76138E0F09C2}"/>
              </a:ext>
            </a:extLst>
          </p:cNvPr>
          <p:cNvGraphicFramePr>
            <a:graphicFrameLocks noGrp="1"/>
          </p:cNvGraphicFramePr>
          <p:nvPr>
            <p:extLst>
              <p:ext uri="{D42A27DB-BD31-4B8C-83A1-F6EECF244321}">
                <p14:modId xmlns:p14="http://schemas.microsoft.com/office/powerpoint/2010/main" val="3964789603"/>
              </p:ext>
            </p:extLst>
          </p:nvPr>
        </p:nvGraphicFramePr>
        <p:xfrm>
          <a:off x="688002" y="2093921"/>
          <a:ext cx="4734390" cy="2225040"/>
        </p:xfrm>
        <a:graphic>
          <a:graphicData uri="http://schemas.openxmlformats.org/drawingml/2006/table">
            <a:tbl>
              <a:tblPr firstRow="1" bandRow="1">
                <a:tableStyleId>{5940675A-B579-460E-94D1-54222C63F5DA}</a:tableStyleId>
              </a:tblPr>
              <a:tblGrid>
                <a:gridCol w="1578130">
                  <a:extLst>
                    <a:ext uri="{9D8B030D-6E8A-4147-A177-3AD203B41FA5}">
                      <a16:colId xmlns:a16="http://schemas.microsoft.com/office/drawing/2014/main" val="2753537867"/>
                    </a:ext>
                  </a:extLst>
                </a:gridCol>
                <a:gridCol w="1578130">
                  <a:extLst>
                    <a:ext uri="{9D8B030D-6E8A-4147-A177-3AD203B41FA5}">
                      <a16:colId xmlns:a16="http://schemas.microsoft.com/office/drawing/2014/main" val="3246194730"/>
                    </a:ext>
                  </a:extLst>
                </a:gridCol>
                <a:gridCol w="1578130">
                  <a:extLst>
                    <a:ext uri="{9D8B030D-6E8A-4147-A177-3AD203B41FA5}">
                      <a16:colId xmlns:a16="http://schemas.microsoft.com/office/drawing/2014/main" val="3801701322"/>
                    </a:ext>
                  </a:extLst>
                </a:gridCol>
              </a:tblGrid>
              <a:tr h="370840">
                <a:tc>
                  <a:txBody>
                    <a:bodyPr/>
                    <a:lstStyle/>
                    <a:p>
                      <a:r>
                        <a:rPr lang="de-DE" sz="1200" dirty="0">
                          <a:solidFill>
                            <a:srgbClr val="AE5523"/>
                          </a:solidFill>
                        </a:rPr>
                        <a:t>Gericht</a:t>
                      </a:r>
                    </a:p>
                  </a:txBody>
                  <a:tcPr/>
                </a:tc>
                <a:tc>
                  <a:txBody>
                    <a:bodyPr/>
                    <a:lstStyle/>
                    <a:p>
                      <a:r>
                        <a:rPr lang="de-DE" sz="1200" dirty="0">
                          <a:solidFill>
                            <a:srgbClr val="AE5523"/>
                          </a:solidFill>
                        </a:rPr>
                        <a:t>Tiefgekühlt</a:t>
                      </a:r>
                    </a:p>
                  </a:txBody>
                  <a:tcPr/>
                </a:tc>
                <a:tc>
                  <a:txBody>
                    <a:bodyPr/>
                    <a:lstStyle/>
                    <a:p>
                      <a:r>
                        <a:rPr lang="de-DE" sz="1200" dirty="0">
                          <a:solidFill>
                            <a:srgbClr val="AE5523"/>
                          </a:solidFill>
                        </a:rPr>
                        <a:t>Warm/verzehrfertig</a:t>
                      </a:r>
                    </a:p>
                  </a:txBody>
                  <a:tcPr/>
                </a:tc>
                <a:extLst>
                  <a:ext uri="{0D108BD9-81ED-4DB2-BD59-A6C34878D82A}">
                    <a16:rowId xmlns:a16="http://schemas.microsoft.com/office/drawing/2014/main" val="546404783"/>
                  </a:ext>
                </a:extLst>
              </a:tr>
              <a:tr h="370840">
                <a:tc>
                  <a:txBody>
                    <a:bodyPr/>
                    <a:lstStyle/>
                    <a:p>
                      <a:r>
                        <a:rPr lang="de-DE" sz="1200" dirty="0">
                          <a:solidFill>
                            <a:srgbClr val="4C5850"/>
                          </a:solidFill>
                        </a:rPr>
                        <a:t>Hauptgericht</a:t>
                      </a:r>
                    </a:p>
                  </a:txBody>
                  <a:tcPr/>
                </a:tc>
                <a:tc>
                  <a:txBody>
                    <a:bodyPr/>
                    <a:lstStyle/>
                    <a:p>
                      <a:r>
                        <a:rPr lang="de-DE" sz="1200" dirty="0">
                          <a:solidFill>
                            <a:srgbClr val="4C5850"/>
                          </a:solidFill>
                        </a:rPr>
                        <a:t>7,00 – 11,00 €</a:t>
                      </a:r>
                    </a:p>
                  </a:txBody>
                  <a:tcPr/>
                </a:tc>
                <a:tc>
                  <a:txBody>
                    <a:bodyPr/>
                    <a:lstStyle/>
                    <a:p>
                      <a:r>
                        <a:rPr lang="de-DE" sz="1200" dirty="0">
                          <a:solidFill>
                            <a:srgbClr val="4C5850"/>
                          </a:solidFill>
                        </a:rPr>
                        <a:t>8,00 – 13,00 €</a:t>
                      </a:r>
                    </a:p>
                  </a:txBody>
                  <a:tcPr/>
                </a:tc>
                <a:extLst>
                  <a:ext uri="{0D108BD9-81ED-4DB2-BD59-A6C34878D82A}">
                    <a16:rowId xmlns:a16="http://schemas.microsoft.com/office/drawing/2014/main" val="462819939"/>
                  </a:ext>
                </a:extLst>
              </a:tr>
              <a:tr h="370840">
                <a:tc>
                  <a:txBody>
                    <a:bodyPr/>
                    <a:lstStyle/>
                    <a:p>
                      <a:r>
                        <a:rPr lang="de-DE" sz="1200" dirty="0">
                          <a:solidFill>
                            <a:srgbClr val="4C5850"/>
                          </a:solidFill>
                        </a:rPr>
                        <a:t>Vorsuppe</a:t>
                      </a:r>
                    </a:p>
                  </a:txBody>
                  <a:tcPr/>
                </a:tc>
                <a:tc>
                  <a:txBody>
                    <a:bodyPr/>
                    <a:lstStyle/>
                    <a:p>
                      <a:r>
                        <a:rPr lang="de-DE" sz="1200" dirty="0">
                          <a:solidFill>
                            <a:srgbClr val="4C5850"/>
                          </a:solidFill>
                        </a:rPr>
                        <a:t>2,00 – 2,50 €</a:t>
                      </a:r>
                    </a:p>
                  </a:txBody>
                  <a:tcPr/>
                </a:tc>
                <a:tc>
                  <a:txBody>
                    <a:bodyPr/>
                    <a:lstStyle/>
                    <a:p>
                      <a:r>
                        <a:rPr lang="de-DE" sz="1200" dirty="0">
                          <a:solidFill>
                            <a:srgbClr val="4C5850"/>
                          </a:solidFill>
                        </a:rPr>
                        <a:t>2,50 – 3,00 €</a:t>
                      </a:r>
                    </a:p>
                  </a:txBody>
                  <a:tcPr/>
                </a:tc>
                <a:extLst>
                  <a:ext uri="{0D108BD9-81ED-4DB2-BD59-A6C34878D82A}">
                    <a16:rowId xmlns:a16="http://schemas.microsoft.com/office/drawing/2014/main" val="3956942452"/>
                  </a:ext>
                </a:extLst>
              </a:tr>
              <a:tr h="370840">
                <a:tc>
                  <a:txBody>
                    <a:bodyPr/>
                    <a:lstStyle/>
                    <a:p>
                      <a:r>
                        <a:rPr lang="de-DE" sz="1200" dirty="0" err="1">
                          <a:solidFill>
                            <a:srgbClr val="4C5850"/>
                          </a:solidFill>
                        </a:rPr>
                        <a:t>Beilagensalat</a:t>
                      </a:r>
                      <a:endParaRPr lang="de-DE" sz="1200" dirty="0">
                        <a:solidFill>
                          <a:srgbClr val="4C5850"/>
                        </a:solidFill>
                      </a:endParaRPr>
                    </a:p>
                  </a:txBody>
                  <a:tcPr/>
                </a:tc>
                <a:tc>
                  <a:txBody>
                    <a:bodyPr/>
                    <a:lstStyle/>
                    <a:p>
                      <a:endParaRPr lang="de-DE" sz="1200" dirty="0">
                        <a:solidFill>
                          <a:srgbClr val="4C5850"/>
                        </a:solidFill>
                      </a:endParaRPr>
                    </a:p>
                  </a:txBody>
                  <a:tcPr/>
                </a:tc>
                <a:tc>
                  <a:txBody>
                    <a:bodyPr/>
                    <a:lstStyle/>
                    <a:p>
                      <a:r>
                        <a:rPr lang="de-DE" sz="1200" dirty="0">
                          <a:solidFill>
                            <a:srgbClr val="4C5850"/>
                          </a:solidFill>
                        </a:rPr>
                        <a:t>1,50 – 3,00 €</a:t>
                      </a:r>
                    </a:p>
                  </a:txBody>
                  <a:tcPr/>
                </a:tc>
                <a:extLst>
                  <a:ext uri="{0D108BD9-81ED-4DB2-BD59-A6C34878D82A}">
                    <a16:rowId xmlns:a16="http://schemas.microsoft.com/office/drawing/2014/main" val="1857638983"/>
                  </a:ext>
                </a:extLst>
              </a:tr>
              <a:tr h="370840">
                <a:tc>
                  <a:txBody>
                    <a:bodyPr/>
                    <a:lstStyle/>
                    <a:p>
                      <a:r>
                        <a:rPr lang="de-DE" sz="1200" dirty="0">
                          <a:solidFill>
                            <a:srgbClr val="4C5850"/>
                          </a:solidFill>
                        </a:rPr>
                        <a:t>Dessert</a:t>
                      </a:r>
                    </a:p>
                  </a:txBody>
                  <a:tcPr/>
                </a:tc>
                <a:tc>
                  <a:txBody>
                    <a:bodyPr/>
                    <a:lstStyle/>
                    <a:p>
                      <a:r>
                        <a:rPr lang="de-DE" sz="1200" dirty="0">
                          <a:solidFill>
                            <a:srgbClr val="4C5850"/>
                          </a:solidFill>
                        </a:rPr>
                        <a:t>0,50 – 1,20 €</a:t>
                      </a:r>
                    </a:p>
                  </a:txBody>
                  <a:tcPr/>
                </a:tc>
                <a:tc>
                  <a:txBody>
                    <a:bodyPr/>
                    <a:lstStyle/>
                    <a:p>
                      <a:r>
                        <a:rPr lang="de-DE" sz="1200" dirty="0">
                          <a:solidFill>
                            <a:srgbClr val="4C5850"/>
                          </a:solidFill>
                        </a:rPr>
                        <a:t>0,80 – 3,00 €</a:t>
                      </a:r>
                    </a:p>
                  </a:txBody>
                  <a:tcPr/>
                </a:tc>
                <a:extLst>
                  <a:ext uri="{0D108BD9-81ED-4DB2-BD59-A6C34878D82A}">
                    <a16:rowId xmlns:a16="http://schemas.microsoft.com/office/drawing/2014/main" val="2709112286"/>
                  </a:ext>
                </a:extLst>
              </a:tr>
              <a:tr h="370840">
                <a:tc>
                  <a:txBody>
                    <a:bodyPr/>
                    <a:lstStyle/>
                    <a:p>
                      <a:r>
                        <a:rPr lang="de-DE" sz="1200" dirty="0">
                          <a:solidFill>
                            <a:srgbClr val="4C5850"/>
                          </a:solidFill>
                        </a:rPr>
                        <a:t>Kuchen</a:t>
                      </a:r>
                    </a:p>
                  </a:txBody>
                  <a:tcPr/>
                </a:tc>
                <a:tc>
                  <a:txBody>
                    <a:bodyPr/>
                    <a:lstStyle/>
                    <a:p>
                      <a:r>
                        <a:rPr lang="de-DE" sz="1200" dirty="0">
                          <a:solidFill>
                            <a:srgbClr val="4C5850"/>
                          </a:solidFill>
                        </a:rPr>
                        <a:t>1,50 – 2,00 €</a:t>
                      </a:r>
                    </a:p>
                  </a:txBody>
                  <a:tcPr/>
                </a:tc>
                <a:tc>
                  <a:txBody>
                    <a:bodyPr/>
                    <a:lstStyle/>
                    <a:p>
                      <a:r>
                        <a:rPr lang="de-DE" sz="1200" dirty="0">
                          <a:solidFill>
                            <a:srgbClr val="4C5850"/>
                          </a:solidFill>
                        </a:rPr>
                        <a:t>1,80 – 2,75 €</a:t>
                      </a:r>
                    </a:p>
                  </a:txBody>
                  <a:tcPr/>
                </a:tc>
                <a:extLst>
                  <a:ext uri="{0D108BD9-81ED-4DB2-BD59-A6C34878D82A}">
                    <a16:rowId xmlns:a16="http://schemas.microsoft.com/office/drawing/2014/main" val="892870341"/>
                  </a:ext>
                </a:extLst>
              </a:tr>
            </a:tbl>
          </a:graphicData>
        </a:graphic>
      </p:graphicFrame>
      <p:sp>
        <p:nvSpPr>
          <p:cNvPr id="8" name="Textfeld 7">
            <a:extLst>
              <a:ext uri="{FF2B5EF4-FFF2-40B4-BE49-F238E27FC236}">
                <a16:creationId xmlns:a16="http://schemas.microsoft.com/office/drawing/2014/main" id="{E12A692F-8007-31FA-0595-85AE56FD7414}"/>
              </a:ext>
            </a:extLst>
          </p:cNvPr>
          <p:cNvSpPr txBox="1"/>
          <p:nvPr/>
        </p:nvSpPr>
        <p:spPr>
          <a:xfrm>
            <a:off x="621463" y="4700665"/>
            <a:ext cx="5102681" cy="1754326"/>
          </a:xfrm>
          <a:prstGeom prst="rect">
            <a:avLst/>
          </a:prstGeom>
          <a:noFill/>
        </p:spPr>
        <p:txBody>
          <a:bodyPr wrap="square">
            <a:spAutoFit/>
          </a:bodyPr>
          <a:lstStyle/>
          <a:p>
            <a:pPr algn="l"/>
            <a:r>
              <a:rPr lang="de-DE" sz="1200" b="1" dirty="0">
                <a:solidFill>
                  <a:srgbClr val="AE5523"/>
                </a:solidFill>
                <a:latin typeface="Inter" panose="02000503000000020004" pitchFamily="2" charset="0"/>
                <a:ea typeface="Inter" panose="02000503000000020004" pitchFamily="2" charset="0"/>
              </a:rPr>
              <a:t>Ein Rechenbeispiel: Das kostet Essen auf Rädern für eine Woche</a:t>
            </a:r>
          </a:p>
          <a:p>
            <a:pPr algn="l"/>
            <a:endParaRPr lang="de-DE" sz="1200" dirty="0">
              <a:solidFill>
                <a:srgbClr val="AE5523"/>
              </a:solidFill>
              <a:latin typeface="Inter" panose="02000503000000020004" pitchFamily="2" charset="0"/>
              <a:ea typeface="Inter" panose="02000503000000020004" pitchFamily="2" charset="0"/>
            </a:endParaRPr>
          </a:p>
          <a:p>
            <a:pPr algn="l"/>
            <a:r>
              <a:rPr lang="de-DE" sz="1200" dirty="0">
                <a:solidFill>
                  <a:srgbClr val="4C5850"/>
                </a:solidFill>
                <a:latin typeface="Inter" panose="02000503000000020004" pitchFamily="2" charset="0"/>
                <a:ea typeface="Inter" panose="02000503000000020004" pitchFamily="2" charset="0"/>
              </a:rPr>
              <a:t>Nehmen wir an, Sie bestellen 7 Tage die Woche Essen auf Rädern und wollen sich Ihr Essen heiß liefern lassen. Sie bestellen Menüs aus unterschiedlichen Preisklassen und kommen auf einen Durchschnittspreis von 11 € pro Menü. Zudem bestellen Sie an zwei Tagen einen </a:t>
            </a:r>
            <a:r>
              <a:rPr lang="de-DE" sz="1200" dirty="0" err="1">
                <a:solidFill>
                  <a:srgbClr val="4C5850"/>
                </a:solidFill>
                <a:latin typeface="Inter" panose="02000503000000020004" pitchFamily="2" charset="0"/>
                <a:ea typeface="Inter" panose="02000503000000020004" pitchFamily="2" charset="0"/>
              </a:rPr>
              <a:t>Beilagensalat</a:t>
            </a:r>
            <a:r>
              <a:rPr lang="de-DE" sz="1200" dirty="0">
                <a:solidFill>
                  <a:srgbClr val="4C5850"/>
                </a:solidFill>
                <a:latin typeface="Inter" panose="02000503000000020004" pitchFamily="2" charset="0"/>
                <a:ea typeface="Inter" panose="02000503000000020004" pitchFamily="2" charset="0"/>
              </a:rPr>
              <a:t>, an drei Tagen ein Dessert sowie am Sonntag ein Stück Kuchen. Die meisten Mahlzeiten-Dienste berechnen für die Lieferung an Samstagen und Sonntagen einen Zuschlag von jeweils 0,75 €:</a:t>
            </a:r>
          </a:p>
        </p:txBody>
      </p:sp>
      <p:graphicFrame>
        <p:nvGraphicFramePr>
          <p:cNvPr id="9" name="Tabelle 8">
            <a:extLst>
              <a:ext uri="{FF2B5EF4-FFF2-40B4-BE49-F238E27FC236}">
                <a16:creationId xmlns:a16="http://schemas.microsoft.com/office/drawing/2014/main" id="{EAFD7D91-A4D4-723E-33A9-FC1DAB4341BA}"/>
              </a:ext>
            </a:extLst>
          </p:cNvPr>
          <p:cNvGraphicFramePr>
            <a:graphicFrameLocks noGrp="1"/>
          </p:cNvGraphicFramePr>
          <p:nvPr>
            <p:extLst>
              <p:ext uri="{D42A27DB-BD31-4B8C-83A1-F6EECF244321}">
                <p14:modId xmlns:p14="http://schemas.microsoft.com/office/powerpoint/2010/main" val="732303084"/>
              </p:ext>
            </p:extLst>
          </p:nvPr>
        </p:nvGraphicFramePr>
        <p:xfrm>
          <a:off x="706125" y="6674050"/>
          <a:ext cx="4572000" cy="3225800"/>
        </p:xfrm>
        <a:graphic>
          <a:graphicData uri="http://schemas.openxmlformats.org/drawingml/2006/table">
            <a:tbl>
              <a:tblPr firstRow="1" bandRow="1">
                <a:tableStyleId>{5940675A-B579-460E-94D1-54222C63F5DA}</a:tableStyleId>
              </a:tblPr>
              <a:tblGrid>
                <a:gridCol w="1143000">
                  <a:extLst>
                    <a:ext uri="{9D8B030D-6E8A-4147-A177-3AD203B41FA5}">
                      <a16:colId xmlns:a16="http://schemas.microsoft.com/office/drawing/2014/main" val="2394182160"/>
                    </a:ext>
                  </a:extLst>
                </a:gridCol>
                <a:gridCol w="1143000">
                  <a:extLst>
                    <a:ext uri="{9D8B030D-6E8A-4147-A177-3AD203B41FA5}">
                      <a16:colId xmlns:a16="http://schemas.microsoft.com/office/drawing/2014/main" val="3601929765"/>
                    </a:ext>
                  </a:extLst>
                </a:gridCol>
                <a:gridCol w="1143000">
                  <a:extLst>
                    <a:ext uri="{9D8B030D-6E8A-4147-A177-3AD203B41FA5}">
                      <a16:colId xmlns:a16="http://schemas.microsoft.com/office/drawing/2014/main" val="4061548376"/>
                    </a:ext>
                  </a:extLst>
                </a:gridCol>
                <a:gridCol w="1143000">
                  <a:extLst>
                    <a:ext uri="{9D8B030D-6E8A-4147-A177-3AD203B41FA5}">
                      <a16:colId xmlns:a16="http://schemas.microsoft.com/office/drawing/2014/main" val="1656113526"/>
                    </a:ext>
                  </a:extLst>
                </a:gridCol>
              </a:tblGrid>
              <a:tr h="370840">
                <a:tc>
                  <a:txBody>
                    <a:bodyPr/>
                    <a:lstStyle/>
                    <a:p>
                      <a:r>
                        <a:rPr lang="de-DE" sz="1200" dirty="0">
                          <a:solidFill>
                            <a:srgbClr val="AE5523"/>
                          </a:solidFill>
                        </a:rPr>
                        <a:t>Mahlzeiten</a:t>
                      </a:r>
                    </a:p>
                  </a:txBody>
                  <a:tcPr/>
                </a:tc>
                <a:tc>
                  <a:txBody>
                    <a:bodyPr/>
                    <a:lstStyle/>
                    <a:p>
                      <a:r>
                        <a:rPr lang="de-DE" sz="1200" dirty="0">
                          <a:solidFill>
                            <a:srgbClr val="AE5523"/>
                          </a:solidFill>
                        </a:rPr>
                        <a:t>Menge</a:t>
                      </a:r>
                    </a:p>
                  </a:txBody>
                  <a:tcPr/>
                </a:tc>
                <a:tc>
                  <a:txBody>
                    <a:bodyPr/>
                    <a:lstStyle/>
                    <a:p>
                      <a:r>
                        <a:rPr lang="de-DE" sz="1200" dirty="0">
                          <a:solidFill>
                            <a:srgbClr val="AE5523"/>
                          </a:solidFill>
                        </a:rPr>
                        <a:t>Einzelpreise</a:t>
                      </a:r>
                    </a:p>
                  </a:txBody>
                  <a:tcPr/>
                </a:tc>
                <a:tc>
                  <a:txBody>
                    <a:bodyPr/>
                    <a:lstStyle/>
                    <a:p>
                      <a:r>
                        <a:rPr lang="de-DE" sz="1200" dirty="0">
                          <a:solidFill>
                            <a:srgbClr val="AE5523"/>
                          </a:solidFill>
                        </a:rPr>
                        <a:t>Wochenpreise</a:t>
                      </a:r>
                    </a:p>
                  </a:txBody>
                  <a:tcPr/>
                </a:tc>
                <a:extLst>
                  <a:ext uri="{0D108BD9-81ED-4DB2-BD59-A6C34878D82A}">
                    <a16:rowId xmlns:a16="http://schemas.microsoft.com/office/drawing/2014/main" val="377314546"/>
                  </a:ext>
                </a:extLst>
              </a:tr>
              <a:tr h="370840">
                <a:tc>
                  <a:txBody>
                    <a:bodyPr/>
                    <a:lstStyle/>
                    <a:p>
                      <a:r>
                        <a:rPr lang="de-DE" sz="1200" dirty="0">
                          <a:solidFill>
                            <a:srgbClr val="4C5850"/>
                          </a:solidFill>
                        </a:rPr>
                        <a:t>Mittagessen</a:t>
                      </a:r>
                    </a:p>
                  </a:txBody>
                  <a:tcPr/>
                </a:tc>
                <a:tc>
                  <a:txBody>
                    <a:bodyPr/>
                    <a:lstStyle/>
                    <a:p>
                      <a:r>
                        <a:rPr lang="de-DE" sz="1200" dirty="0">
                          <a:solidFill>
                            <a:srgbClr val="4C5850"/>
                          </a:solidFill>
                        </a:rPr>
                        <a:t>7</a:t>
                      </a:r>
                    </a:p>
                  </a:txBody>
                  <a:tcPr/>
                </a:tc>
                <a:tc>
                  <a:txBody>
                    <a:bodyPr/>
                    <a:lstStyle/>
                    <a:p>
                      <a:r>
                        <a:rPr lang="de-DE" sz="1200" dirty="0">
                          <a:solidFill>
                            <a:srgbClr val="4C5850"/>
                          </a:solidFill>
                        </a:rPr>
                        <a:t>11,00 €</a:t>
                      </a:r>
                    </a:p>
                  </a:txBody>
                  <a:tcPr/>
                </a:tc>
                <a:tc>
                  <a:txBody>
                    <a:bodyPr/>
                    <a:lstStyle/>
                    <a:p>
                      <a:r>
                        <a:rPr lang="de-DE" sz="1200" dirty="0">
                          <a:solidFill>
                            <a:srgbClr val="4C5850"/>
                          </a:solidFill>
                        </a:rPr>
                        <a:t>77,00 €</a:t>
                      </a:r>
                    </a:p>
                  </a:txBody>
                  <a:tcPr/>
                </a:tc>
                <a:extLst>
                  <a:ext uri="{0D108BD9-81ED-4DB2-BD59-A6C34878D82A}">
                    <a16:rowId xmlns:a16="http://schemas.microsoft.com/office/drawing/2014/main" val="2426278500"/>
                  </a:ext>
                </a:extLst>
              </a:tr>
              <a:tr h="370840">
                <a:tc>
                  <a:txBody>
                    <a:bodyPr/>
                    <a:lstStyle/>
                    <a:p>
                      <a:r>
                        <a:rPr lang="de-DE" sz="1200" dirty="0" err="1">
                          <a:solidFill>
                            <a:srgbClr val="4C5850"/>
                          </a:solidFill>
                        </a:rPr>
                        <a:t>Beilagensalat</a:t>
                      </a:r>
                      <a:endParaRPr lang="de-DE" sz="1200" dirty="0">
                        <a:solidFill>
                          <a:srgbClr val="4C5850"/>
                        </a:solidFill>
                      </a:endParaRPr>
                    </a:p>
                  </a:txBody>
                  <a:tcPr/>
                </a:tc>
                <a:tc>
                  <a:txBody>
                    <a:bodyPr/>
                    <a:lstStyle/>
                    <a:p>
                      <a:r>
                        <a:rPr lang="de-DE" sz="1200" dirty="0">
                          <a:solidFill>
                            <a:srgbClr val="4C5850"/>
                          </a:solidFill>
                        </a:rPr>
                        <a:t>2</a:t>
                      </a:r>
                    </a:p>
                  </a:txBody>
                  <a:tcPr/>
                </a:tc>
                <a:tc>
                  <a:txBody>
                    <a:bodyPr/>
                    <a:lstStyle/>
                    <a:p>
                      <a:r>
                        <a:rPr lang="de-DE" sz="1200" dirty="0">
                          <a:solidFill>
                            <a:srgbClr val="4C5850"/>
                          </a:solidFill>
                        </a:rPr>
                        <a:t>2,50 €</a:t>
                      </a:r>
                    </a:p>
                  </a:txBody>
                  <a:tcPr/>
                </a:tc>
                <a:tc>
                  <a:txBody>
                    <a:bodyPr/>
                    <a:lstStyle/>
                    <a:p>
                      <a:r>
                        <a:rPr lang="de-DE" sz="1200" dirty="0">
                          <a:solidFill>
                            <a:srgbClr val="4C5850"/>
                          </a:solidFill>
                        </a:rPr>
                        <a:t>3,00 €</a:t>
                      </a:r>
                    </a:p>
                  </a:txBody>
                  <a:tcPr/>
                </a:tc>
                <a:extLst>
                  <a:ext uri="{0D108BD9-81ED-4DB2-BD59-A6C34878D82A}">
                    <a16:rowId xmlns:a16="http://schemas.microsoft.com/office/drawing/2014/main" val="484752070"/>
                  </a:ext>
                </a:extLst>
              </a:tr>
              <a:tr h="370840">
                <a:tc>
                  <a:txBody>
                    <a:bodyPr/>
                    <a:lstStyle/>
                    <a:p>
                      <a:r>
                        <a:rPr lang="de-DE" sz="1200" dirty="0">
                          <a:solidFill>
                            <a:srgbClr val="4C5850"/>
                          </a:solidFill>
                        </a:rPr>
                        <a:t>Dessert</a:t>
                      </a:r>
                    </a:p>
                  </a:txBody>
                  <a:tcPr/>
                </a:tc>
                <a:tc>
                  <a:txBody>
                    <a:bodyPr/>
                    <a:lstStyle/>
                    <a:p>
                      <a:r>
                        <a:rPr lang="de-DE" sz="1200" dirty="0">
                          <a:solidFill>
                            <a:srgbClr val="4C5850"/>
                          </a:solidFill>
                        </a:rPr>
                        <a:t>3</a:t>
                      </a:r>
                    </a:p>
                  </a:txBody>
                  <a:tcPr/>
                </a:tc>
                <a:tc>
                  <a:txBody>
                    <a:bodyPr/>
                    <a:lstStyle/>
                    <a:p>
                      <a:r>
                        <a:rPr lang="de-DE" sz="1200" dirty="0">
                          <a:solidFill>
                            <a:srgbClr val="4C5850"/>
                          </a:solidFill>
                        </a:rPr>
                        <a:t>1,00 €</a:t>
                      </a:r>
                    </a:p>
                  </a:txBody>
                  <a:tcPr/>
                </a:tc>
                <a:tc>
                  <a:txBody>
                    <a:bodyPr/>
                    <a:lstStyle/>
                    <a:p>
                      <a:r>
                        <a:rPr lang="de-DE" sz="1200" dirty="0">
                          <a:solidFill>
                            <a:srgbClr val="4C5850"/>
                          </a:solidFill>
                        </a:rPr>
                        <a:t>3,00 €</a:t>
                      </a:r>
                    </a:p>
                  </a:txBody>
                  <a:tcPr/>
                </a:tc>
                <a:extLst>
                  <a:ext uri="{0D108BD9-81ED-4DB2-BD59-A6C34878D82A}">
                    <a16:rowId xmlns:a16="http://schemas.microsoft.com/office/drawing/2014/main" val="4063594754"/>
                  </a:ext>
                </a:extLst>
              </a:tr>
              <a:tr h="370840">
                <a:tc>
                  <a:txBody>
                    <a:bodyPr/>
                    <a:lstStyle/>
                    <a:p>
                      <a:r>
                        <a:rPr lang="de-DE" sz="1200" dirty="0">
                          <a:solidFill>
                            <a:srgbClr val="4C5850"/>
                          </a:solidFill>
                        </a:rPr>
                        <a:t>Kuchen</a:t>
                      </a:r>
                    </a:p>
                  </a:txBody>
                  <a:tcPr/>
                </a:tc>
                <a:tc>
                  <a:txBody>
                    <a:bodyPr/>
                    <a:lstStyle/>
                    <a:p>
                      <a:r>
                        <a:rPr lang="de-DE" sz="1200" dirty="0">
                          <a:solidFill>
                            <a:srgbClr val="4C5850"/>
                          </a:solidFill>
                        </a:rPr>
                        <a:t>1</a:t>
                      </a:r>
                    </a:p>
                  </a:txBody>
                  <a:tcPr/>
                </a:tc>
                <a:tc>
                  <a:txBody>
                    <a:bodyPr/>
                    <a:lstStyle/>
                    <a:p>
                      <a:r>
                        <a:rPr lang="de-DE" sz="1200" dirty="0">
                          <a:solidFill>
                            <a:srgbClr val="4C5850"/>
                          </a:solidFill>
                        </a:rPr>
                        <a:t>2,00 €</a:t>
                      </a:r>
                    </a:p>
                  </a:txBody>
                  <a:tcPr/>
                </a:tc>
                <a:tc>
                  <a:txBody>
                    <a:bodyPr/>
                    <a:lstStyle/>
                    <a:p>
                      <a:r>
                        <a:rPr lang="de-DE" sz="1200" dirty="0">
                          <a:solidFill>
                            <a:srgbClr val="4C5850"/>
                          </a:solidFill>
                        </a:rPr>
                        <a:t>2,00 €</a:t>
                      </a:r>
                    </a:p>
                  </a:txBody>
                  <a:tcPr/>
                </a:tc>
                <a:extLst>
                  <a:ext uri="{0D108BD9-81ED-4DB2-BD59-A6C34878D82A}">
                    <a16:rowId xmlns:a16="http://schemas.microsoft.com/office/drawing/2014/main" val="482232855"/>
                  </a:ext>
                </a:extLst>
              </a:tr>
              <a:tr h="370840">
                <a:tc>
                  <a:txBody>
                    <a:bodyPr/>
                    <a:lstStyle/>
                    <a:p>
                      <a:r>
                        <a:rPr lang="de-DE" sz="1200" dirty="0">
                          <a:solidFill>
                            <a:srgbClr val="4C5850"/>
                          </a:solidFill>
                        </a:rPr>
                        <a:t>Wochenend-Lieferzuschlag</a:t>
                      </a:r>
                    </a:p>
                  </a:txBody>
                  <a:tcPr/>
                </a:tc>
                <a:tc>
                  <a:txBody>
                    <a:bodyPr/>
                    <a:lstStyle/>
                    <a:p>
                      <a:r>
                        <a:rPr lang="de-DE" sz="1200" dirty="0">
                          <a:solidFill>
                            <a:srgbClr val="4C5850"/>
                          </a:solidFill>
                        </a:rPr>
                        <a:t>2</a:t>
                      </a:r>
                    </a:p>
                  </a:txBody>
                  <a:tcPr/>
                </a:tc>
                <a:tc>
                  <a:txBody>
                    <a:bodyPr/>
                    <a:lstStyle/>
                    <a:p>
                      <a:r>
                        <a:rPr lang="de-DE" sz="1200" dirty="0">
                          <a:solidFill>
                            <a:srgbClr val="4C5850"/>
                          </a:solidFill>
                        </a:rPr>
                        <a:t>0,75 €</a:t>
                      </a:r>
                    </a:p>
                  </a:txBody>
                  <a:tcPr/>
                </a:tc>
                <a:tc>
                  <a:txBody>
                    <a:bodyPr/>
                    <a:lstStyle/>
                    <a:p>
                      <a:r>
                        <a:rPr lang="de-DE" sz="1200" dirty="0">
                          <a:solidFill>
                            <a:srgbClr val="4C5850"/>
                          </a:solidFill>
                        </a:rPr>
                        <a:t>1,50 €</a:t>
                      </a:r>
                    </a:p>
                  </a:txBody>
                  <a:tcPr/>
                </a:tc>
                <a:extLst>
                  <a:ext uri="{0D108BD9-81ED-4DB2-BD59-A6C34878D82A}">
                    <a16:rowId xmlns:a16="http://schemas.microsoft.com/office/drawing/2014/main" val="2291875209"/>
                  </a:ext>
                </a:extLst>
              </a:tr>
              <a:tr h="370840">
                <a:tc>
                  <a:txBody>
                    <a:bodyPr/>
                    <a:lstStyle/>
                    <a:p>
                      <a:r>
                        <a:rPr lang="de-DE" sz="1200" dirty="0">
                          <a:solidFill>
                            <a:srgbClr val="AE5523"/>
                          </a:solidFill>
                        </a:rPr>
                        <a:t>Summe pro Woche</a:t>
                      </a:r>
                    </a:p>
                  </a:txBody>
                  <a:tcPr/>
                </a:tc>
                <a:tc>
                  <a:txBody>
                    <a:bodyPr/>
                    <a:lstStyle/>
                    <a:p>
                      <a:endParaRPr lang="de-DE" sz="1200" dirty="0">
                        <a:solidFill>
                          <a:srgbClr val="AE5523"/>
                        </a:solidFill>
                      </a:endParaRPr>
                    </a:p>
                  </a:txBody>
                  <a:tcPr/>
                </a:tc>
                <a:tc>
                  <a:txBody>
                    <a:bodyPr/>
                    <a:lstStyle/>
                    <a:p>
                      <a:endParaRPr lang="de-DE" sz="1200" dirty="0">
                        <a:solidFill>
                          <a:srgbClr val="AE5523"/>
                        </a:solidFill>
                      </a:endParaRPr>
                    </a:p>
                  </a:txBody>
                  <a:tcPr/>
                </a:tc>
                <a:tc>
                  <a:txBody>
                    <a:bodyPr/>
                    <a:lstStyle/>
                    <a:p>
                      <a:r>
                        <a:rPr lang="de-DE" sz="1200" dirty="0">
                          <a:solidFill>
                            <a:srgbClr val="AE5523"/>
                          </a:solidFill>
                        </a:rPr>
                        <a:t>86,50 €</a:t>
                      </a:r>
                    </a:p>
                  </a:txBody>
                  <a:tcPr/>
                </a:tc>
                <a:extLst>
                  <a:ext uri="{0D108BD9-81ED-4DB2-BD59-A6C34878D82A}">
                    <a16:rowId xmlns:a16="http://schemas.microsoft.com/office/drawing/2014/main" val="3783134131"/>
                  </a:ext>
                </a:extLst>
              </a:tr>
              <a:tr h="370840">
                <a:tc>
                  <a:txBody>
                    <a:bodyPr/>
                    <a:lstStyle/>
                    <a:p>
                      <a:r>
                        <a:rPr lang="de-DE" sz="1200" dirty="0">
                          <a:solidFill>
                            <a:srgbClr val="AE5523"/>
                          </a:solidFill>
                        </a:rPr>
                        <a:t>Durchschnitt pro Tag</a:t>
                      </a:r>
                    </a:p>
                  </a:txBody>
                  <a:tcPr/>
                </a:tc>
                <a:tc>
                  <a:txBody>
                    <a:bodyPr/>
                    <a:lstStyle/>
                    <a:p>
                      <a:endParaRPr lang="de-DE" sz="1200" dirty="0">
                        <a:solidFill>
                          <a:srgbClr val="AE5523"/>
                        </a:solidFill>
                      </a:endParaRPr>
                    </a:p>
                  </a:txBody>
                  <a:tcPr/>
                </a:tc>
                <a:tc>
                  <a:txBody>
                    <a:bodyPr/>
                    <a:lstStyle/>
                    <a:p>
                      <a:endParaRPr lang="de-DE" sz="1200" dirty="0">
                        <a:solidFill>
                          <a:srgbClr val="AE5523"/>
                        </a:solidFill>
                      </a:endParaRPr>
                    </a:p>
                  </a:txBody>
                  <a:tcPr/>
                </a:tc>
                <a:tc>
                  <a:txBody>
                    <a:bodyPr/>
                    <a:lstStyle/>
                    <a:p>
                      <a:r>
                        <a:rPr lang="de-DE" sz="1200" dirty="0">
                          <a:solidFill>
                            <a:srgbClr val="AE5523"/>
                          </a:solidFill>
                        </a:rPr>
                        <a:t>12,36 €</a:t>
                      </a:r>
                    </a:p>
                  </a:txBody>
                  <a:tcPr/>
                </a:tc>
                <a:extLst>
                  <a:ext uri="{0D108BD9-81ED-4DB2-BD59-A6C34878D82A}">
                    <a16:rowId xmlns:a16="http://schemas.microsoft.com/office/drawing/2014/main" val="1835929868"/>
                  </a:ext>
                </a:extLst>
              </a:tr>
            </a:tbl>
          </a:graphicData>
        </a:graphic>
      </p:graphicFrame>
    </p:spTree>
    <p:extLst>
      <p:ext uri="{BB962C8B-B14F-4D97-AF65-F5344CB8AC3E}">
        <p14:creationId xmlns:p14="http://schemas.microsoft.com/office/powerpoint/2010/main" val="2726422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327EC-9132-4B77-5233-30A3EFFE1834}"/>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6CC3A2D0-3CB4-9098-CA36-8175D2D7818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42240" y="644122"/>
            <a:ext cx="1070399" cy="555784"/>
          </a:xfrm>
          <a:prstGeom prst="rect">
            <a:avLst/>
          </a:prstGeom>
          <a:ln w="12700">
            <a:miter lim="400000"/>
          </a:ln>
        </p:spPr>
      </p:pic>
      <p:sp>
        <p:nvSpPr>
          <p:cNvPr id="5" name="Google Shape;27;p1">
            <a:extLst>
              <a:ext uri="{FF2B5EF4-FFF2-40B4-BE49-F238E27FC236}">
                <a16:creationId xmlns:a16="http://schemas.microsoft.com/office/drawing/2014/main" id="{BD61423C-B0A1-516B-9C69-2026B8118FF6}"/>
              </a:ext>
            </a:extLst>
          </p:cNvPr>
          <p:cNvSpPr txBox="1"/>
          <p:nvPr/>
        </p:nvSpPr>
        <p:spPr>
          <a:xfrm>
            <a:off x="5568777" y="505642"/>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sp>
        <p:nvSpPr>
          <p:cNvPr id="13" name="Textfeld 12">
            <a:extLst>
              <a:ext uri="{FF2B5EF4-FFF2-40B4-BE49-F238E27FC236}">
                <a16:creationId xmlns:a16="http://schemas.microsoft.com/office/drawing/2014/main" id="{708359F8-CABF-D968-AFA5-DE5BC62716B9}"/>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
        <p:nvSpPr>
          <p:cNvPr id="21" name="Textfeld 20">
            <a:extLst>
              <a:ext uri="{FF2B5EF4-FFF2-40B4-BE49-F238E27FC236}">
                <a16:creationId xmlns:a16="http://schemas.microsoft.com/office/drawing/2014/main" id="{29B00075-05F6-12AE-5C7A-658A339B884A}"/>
              </a:ext>
            </a:extLst>
          </p:cNvPr>
          <p:cNvSpPr txBox="1"/>
          <p:nvPr/>
        </p:nvSpPr>
        <p:spPr>
          <a:xfrm>
            <a:off x="621463" y="1541397"/>
            <a:ext cx="5695517" cy="9835263"/>
          </a:xfrm>
          <a:prstGeom prst="rect">
            <a:avLst/>
          </a:prstGeom>
          <a:noFill/>
        </p:spPr>
        <p:txBody>
          <a:bodyPr wrap="square" rtlCol="0">
            <a:spAutoFit/>
          </a:bodyPr>
          <a:lstStyle/>
          <a:p>
            <a:r>
              <a:rPr lang="de-DE" sz="1200" b="1" dirty="0">
                <a:solidFill>
                  <a:srgbClr val="AE5523"/>
                </a:solidFill>
                <a:latin typeface="Inter" panose="02000503000000020004" pitchFamily="2" charset="0"/>
                <a:ea typeface="Inter" panose="02000503000000020004" pitchFamily="2" charset="0"/>
              </a:rPr>
              <a:t>Was kostet Essen auf Rädern im Monat?</a:t>
            </a:r>
          </a:p>
          <a:p>
            <a:endParaRPr lang="de-DE" sz="1200" b="1" dirty="0">
              <a:solidFill>
                <a:srgbClr val="AE5523"/>
              </a:solidFill>
              <a:latin typeface="Inter" panose="02000503000000020004" pitchFamily="2" charset="0"/>
              <a:ea typeface="Inter" panose="02000503000000020004" pitchFamily="2" charset="0"/>
            </a:endParaRPr>
          </a:p>
          <a:p>
            <a:r>
              <a:rPr lang="de-DE" sz="1200" dirty="0">
                <a:solidFill>
                  <a:srgbClr val="4C5850"/>
                </a:solidFill>
                <a:latin typeface="Inter" panose="02000503000000020004" pitchFamily="2" charset="0"/>
                <a:ea typeface="Inter" panose="02000503000000020004" pitchFamily="2" charset="0"/>
              </a:rPr>
              <a:t>Bestellen Sie täglich oder werden Sie vielleicht am Wochenende von lieben Angehörigen bekocht? Die Kosten für Essen auf Rädern pro Monat hängen stark davon ab, wie häufig Sie den Service nutzen und welche Zusatzspeisen Sie wählen. Nehmen Sie einfach unseren Durchschnittspreis pro Tag und multiplizieren Sie diesen mit der Anzahl der Tage, an denen Sie bestellen wollen. Dann haben Sie einen guten Überblick über die zu erwartenden Kosten. Bei 20 Liefertagen im Monat liegen die Kosten bei etwa 250 €.</a:t>
            </a:r>
          </a:p>
          <a:p>
            <a:endParaRPr lang="de-DE" sz="1200" dirty="0">
              <a:solidFill>
                <a:srgbClr val="4C5850"/>
              </a:solidFill>
              <a:latin typeface="Inter" panose="02000503000000020004" pitchFamily="2" charset="0"/>
              <a:ea typeface="Inter" panose="02000503000000020004" pitchFamily="2" charset="0"/>
            </a:endParaRPr>
          </a:p>
          <a:p>
            <a:r>
              <a:rPr lang="de-DE" sz="1200" dirty="0">
                <a:solidFill>
                  <a:srgbClr val="4C5850"/>
                </a:solidFill>
                <a:latin typeface="Inter" panose="02000503000000020004" pitchFamily="2" charset="0"/>
                <a:ea typeface="Inter" panose="02000503000000020004" pitchFamily="2" charset="0"/>
              </a:rPr>
              <a:t>Wichtig: Die hier genannten Preise sind nur Richtwerte . Es ist daher ratsam, sich direkt bei verschiedenen Anbietern zu informieren.</a:t>
            </a:r>
          </a:p>
          <a:p>
            <a:endParaRPr lang="de-DE" sz="1200" dirty="0">
              <a:solidFill>
                <a:srgbClr val="4C5850"/>
              </a:solidFill>
              <a:latin typeface="Inter" panose="02000503000000020004" pitchFamily="2" charset="0"/>
              <a:ea typeface="Inter" panose="02000503000000020004" pitchFamily="2" charset="0"/>
            </a:endParaRPr>
          </a:p>
          <a:p>
            <a:r>
              <a:rPr lang="de-DE" sz="1200" b="1" dirty="0">
                <a:solidFill>
                  <a:srgbClr val="AE5523"/>
                </a:solidFill>
                <a:latin typeface="Inter" panose="02000503000000020004" pitchFamily="2" charset="0"/>
                <a:ea typeface="Inter" panose="02000503000000020004" pitchFamily="2" charset="0"/>
              </a:rPr>
              <a:t>Welche Zusatzkosten können bei Essen auf Rädern entstehen?</a:t>
            </a:r>
          </a:p>
          <a:p>
            <a:endParaRPr lang="de-DE" sz="1200" b="1" dirty="0">
              <a:solidFill>
                <a:srgbClr val="AE5523"/>
              </a:solidFill>
              <a:latin typeface="Inter" panose="02000503000000020004" pitchFamily="2" charset="0"/>
              <a:ea typeface="Inter" panose="02000503000000020004" pitchFamily="2" charset="0"/>
            </a:endParaRPr>
          </a:p>
          <a:p>
            <a:r>
              <a:rPr lang="de-DE" sz="1200" dirty="0">
                <a:solidFill>
                  <a:srgbClr val="4C5850"/>
                </a:solidFill>
                <a:latin typeface="Inter" panose="02000503000000020004" pitchFamily="2" charset="0"/>
                <a:ea typeface="Inter" panose="02000503000000020004" pitchFamily="2" charset="0"/>
              </a:rPr>
              <a:t>Wie in einem Restaurant entscheiden Sie auch bei Essen auf Rädern, was genau Sie von der Karte bestellen. Wir erklären Ihnen, was dabei höhere Kosten verursachen kann:</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rPr>
              <a:t>Warme Gerichte: </a:t>
            </a:r>
            <a:r>
              <a:rPr lang="de-DE" sz="1200" dirty="0">
                <a:solidFill>
                  <a:srgbClr val="4C5850"/>
                </a:solidFill>
                <a:latin typeface="Inter" panose="02000503000000020004" pitchFamily="2" charset="0"/>
                <a:ea typeface="Inter" panose="02000503000000020004" pitchFamily="2" charset="0"/>
              </a:rPr>
              <a:t>Warm und verzehrfertig hält, was der Name verspricht. Das Einzige, was Sie tun müssen: Die Verpackung öffnen und sich Ihr Essen schmecken lassen! Oft werden die Mahlzeiten erst im Lieferwagen zu Ende gegart, sodass diese richtig heiß bei Ihnen ankommen. Meist in einer Isolierbox, damit sie bis zum Mittagessen die Temperatur halten. Preislich ist die Lieferung warmer Gerichte im Durchschnitt teurer als die von Tiefkühlgerichten.</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rPr>
              <a:t>Hohe Preisklassen: </a:t>
            </a:r>
            <a:r>
              <a:rPr lang="de-DE" sz="1200" dirty="0">
                <a:solidFill>
                  <a:srgbClr val="4C5850"/>
                </a:solidFill>
                <a:latin typeface="Inter" panose="02000503000000020004" pitchFamily="2" charset="0"/>
                <a:ea typeface="Inter" panose="02000503000000020004" pitchFamily="2" charset="0"/>
              </a:rPr>
              <a:t>Vielleicht kennen Sie es aus dem Restaurant oder der Kantine: Der Eintopf, die Suppe oder das Nudelgericht sind am günstigsten. Genauso verhält es sich bei den Preisen für Essen auf Rädern. Wenn Fleisch oder Fisch dazukommen oder Rezepte und Zutaten gehobener ausfallen, sind die Kosten etwas höher. Im Menüplan sind die Gerichte entsprechenden Preisklassen zugeordnet. Sie erkennen Sie häufig an Bezeichnungen wie „Premium“ oder „Gourmet“ und natürlich am Preis.</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rPr>
              <a:t>Spezialitäten: </a:t>
            </a:r>
            <a:r>
              <a:rPr lang="de-DE" sz="1200" dirty="0">
                <a:solidFill>
                  <a:srgbClr val="4C5850"/>
                </a:solidFill>
                <a:latin typeface="Inter" panose="02000503000000020004" pitchFamily="2" charset="0"/>
                <a:ea typeface="Inter" panose="02000503000000020004" pitchFamily="2" charset="0"/>
              </a:rPr>
              <a:t>Besondere Aktionen oder Festessen sind ebenfalls teurer als Standardgerichte und lassen die durchschnittlichen Kosten steigen.</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rPr>
              <a:t>Zusatzgerichte: </a:t>
            </a:r>
            <a:r>
              <a:rPr lang="de-DE" sz="1200" dirty="0">
                <a:solidFill>
                  <a:srgbClr val="4C5850"/>
                </a:solidFill>
                <a:latin typeface="Inter" panose="02000503000000020004" pitchFamily="2" charset="0"/>
                <a:ea typeface="Inter" panose="02000503000000020004" pitchFamily="2" charset="0"/>
              </a:rPr>
              <a:t>Je nach Anbieter können Sie im Menüplan zum Hauptgericht noch weitere Speisen kostenpflichtig hinzubuchen. Dazu zählen Vorsuppen, </a:t>
            </a:r>
            <a:r>
              <a:rPr lang="de-DE" sz="1200" dirty="0" err="1">
                <a:solidFill>
                  <a:srgbClr val="4C5850"/>
                </a:solidFill>
                <a:latin typeface="Inter" panose="02000503000000020004" pitchFamily="2" charset="0"/>
                <a:ea typeface="Inter" panose="02000503000000020004" pitchFamily="2" charset="0"/>
              </a:rPr>
              <a:t>Beilagensalate</a:t>
            </a:r>
            <a:r>
              <a:rPr lang="de-DE" sz="1200" dirty="0">
                <a:solidFill>
                  <a:srgbClr val="4C5850"/>
                </a:solidFill>
                <a:latin typeface="Inter" panose="02000503000000020004" pitchFamily="2" charset="0"/>
                <a:ea typeface="Inter" panose="02000503000000020004" pitchFamily="2" charset="0"/>
              </a:rPr>
              <a:t> , Nachspeisen und Kuchenstücke.</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rPr>
              <a:t>Spezialkost: </a:t>
            </a:r>
            <a:r>
              <a:rPr lang="de-DE" sz="1200" dirty="0">
                <a:solidFill>
                  <a:srgbClr val="4C5850"/>
                </a:solidFill>
                <a:latin typeface="Inter" panose="02000503000000020004" pitchFamily="2" charset="0"/>
                <a:ea typeface="Inter" panose="02000503000000020004" pitchFamily="2" charset="0"/>
              </a:rPr>
              <a:t>Pürierte Speisen sind meist etwas höher im Preis, da sie nach dem Kochen noch weiterverarbeitet werden. Gerichte mit weniger Salz oder Fett, ohne Gluten oder Laktose sind nicht zwingend teurer. Hier kommt es im Einzelfall auf die Zutaten an.</a:t>
            </a:r>
          </a:p>
          <a:p>
            <a:endParaRPr lang="de-DE" sz="1200" dirty="0">
              <a:solidFill>
                <a:srgbClr val="4C5850"/>
              </a:solidFill>
              <a:latin typeface="Inter" panose="02000503000000020004" pitchFamily="2" charset="0"/>
              <a:ea typeface="Inter" panose="02000503000000020004" pitchFamily="2" charset="0"/>
            </a:endParaRP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rPr>
              <a:t>Besondere Liefertage: </a:t>
            </a:r>
            <a:r>
              <a:rPr lang="de-DE" sz="1200" dirty="0">
                <a:solidFill>
                  <a:srgbClr val="4C5850"/>
                </a:solidFill>
                <a:latin typeface="Inter" panose="02000503000000020004" pitchFamily="2" charset="0"/>
                <a:ea typeface="Inter" panose="02000503000000020004" pitchFamily="2" charset="0"/>
              </a:rPr>
              <a:t>Wochentags ist die Lieferung in der Regel im Preis der Gerichte eingeschlossen. Für Lieferungen an Wochenenden und Feiertagen berechnen Mahlzeiten-Dienste hingegen häufig einen geringen Zuschlag.</a:t>
            </a:r>
          </a:p>
          <a:p>
            <a:pPr marL="171450" indent="-171450">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endParaRP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rPr>
              <a:t>Extras: </a:t>
            </a:r>
            <a:r>
              <a:rPr lang="de-DE" sz="1200" dirty="0">
                <a:solidFill>
                  <a:srgbClr val="4C5850"/>
                </a:solidFill>
                <a:latin typeface="Inter" panose="02000503000000020004" pitchFamily="2" charset="0"/>
                <a:ea typeface="Inter" panose="02000503000000020004" pitchFamily="2" charset="0"/>
              </a:rPr>
              <a:t>Manche Anbieter bieten gegen Gebühr auch die Lieferung auf Porzellangeschirr an oder berechnen einmalig eine Isolierbox für die Lieferung</a:t>
            </a:r>
          </a:p>
          <a:p>
            <a:endParaRPr lang="de-DE" sz="1200" dirty="0">
              <a:solidFill>
                <a:srgbClr val="4C5850"/>
              </a:solidFill>
              <a:latin typeface="Inter" panose="02000503000000020004" pitchFamily="2" charset="0"/>
              <a:ea typeface="Inter" panose="02000503000000020004" pitchFamily="2" charset="0"/>
            </a:endParaRPr>
          </a:p>
          <a:p>
            <a:r>
              <a:rPr lang="de-DE" sz="1200" dirty="0">
                <a:solidFill>
                  <a:srgbClr val="4C5850"/>
                </a:solidFill>
                <a:latin typeface="Inter" panose="02000503000000020004" pitchFamily="2" charset="0"/>
                <a:ea typeface="Inter" panose="02000503000000020004" pitchFamily="2" charset="0"/>
              </a:rPr>
              <a:t>Fragen Sie einfach bei Ihrem Mahlzeiten-Dienst nach den Preisen.</a:t>
            </a:r>
          </a:p>
        </p:txBody>
      </p:sp>
      <p:pic>
        <p:nvPicPr>
          <p:cNvPr id="2" name="Grafik 1">
            <a:extLst>
              <a:ext uri="{FF2B5EF4-FFF2-40B4-BE49-F238E27FC236}">
                <a16:creationId xmlns:a16="http://schemas.microsoft.com/office/drawing/2014/main" id="{83BA3DE6-C73E-05BA-3E75-4C6EB5055B4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616599" y="11010391"/>
            <a:ext cx="818244" cy="818244"/>
          </a:xfrm>
          <a:prstGeom prst="rect">
            <a:avLst/>
          </a:prstGeom>
        </p:spPr>
      </p:pic>
    </p:spTree>
    <p:extLst>
      <p:ext uri="{BB962C8B-B14F-4D97-AF65-F5344CB8AC3E}">
        <p14:creationId xmlns:p14="http://schemas.microsoft.com/office/powerpoint/2010/main" val="223170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EBC1E-3E8A-E18F-96B3-2585B93B349A}"/>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0A18AED1-E436-BD58-6D27-755867C082E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03759" y="624118"/>
            <a:ext cx="1070399" cy="555784"/>
          </a:xfrm>
          <a:prstGeom prst="rect">
            <a:avLst/>
          </a:prstGeom>
          <a:ln w="12700">
            <a:miter lim="400000"/>
          </a:ln>
        </p:spPr>
      </p:pic>
      <p:sp>
        <p:nvSpPr>
          <p:cNvPr id="5" name="Google Shape;27;p1">
            <a:extLst>
              <a:ext uri="{FF2B5EF4-FFF2-40B4-BE49-F238E27FC236}">
                <a16:creationId xmlns:a16="http://schemas.microsoft.com/office/drawing/2014/main" id="{9BD195E9-D5D2-68FA-480E-48BE351BE244}"/>
              </a:ext>
            </a:extLst>
          </p:cNvPr>
          <p:cNvSpPr txBox="1"/>
          <p:nvPr/>
        </p:nvSpPr>
        <p:spPr>
          <a:xfrm>
            <a:off x="5552855" y="485638"/>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sp>
        <p:nvSpPr>
          <p:cNvPr id="13" name="Textfeld 12">
            <a:extLst>
              <a:ext uri="{FF2B5EF4-FFF2-40B4-BE49-F238E27FC236}">
                <a16:creationId xmlns:a16="http://schemas.microsoft.com/office/drawing/2014/main" id="{48826E04-D24F-86DE-6445-87660BD21EF0}"/>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
        <p:nvSpPr>
          <p:cNvPr id="2" name="Textfeld 1">
            <a:extLst>
              <a:ext uri="{FF2B5EF4-FFF2-40B4-BE49-F238E27FC236}">
                <a16:creationId xmlns:a16="http://schemas.microsoft.com/office/drawing/2014/main" id="{0DF162A4-83A5-F265-A396-BE0115D5DB86}"/>
              </a:ext>
            </a:extLst>
          </p:cNvPr>
          <p:cNvSpPr txBox="1"/>
          <p:nvPr/>
        </p:nvSpPr>
        <p:spPr>
          <a:xfrm>
            <a:off x="605540" y="1784010"/>
            <a:ext cx="5829303" cy="8956298"/>
          </a:xfrm>
          <a:prstGeom prst="rect">
            <a:avLst/>
          </a:prstGeom>
          <a:noFill/>
        </p:spPr>
        <p:txBody>
          <a:bodyPr wrap="square" rtlCol="0">
            <a:spAutoFit/>
          </a:bodyPr>
          <a:lstStyle/>
          <a:p>
            <a:pPr>
              <a:buNone/>
            </a:pPr>
            <a:r>
              <a:rPr lang="de-DE" sz="1200" b="1" i="0" dirty="0">
                <a:solidFill>
                  <a:srgbClr val="AE5523"/>
                </a:solidFill>
                <a:effectLst/>
                <a:latin typeface="Inter" panose="02000503000000020004" pitchFamily="2" charset="0"/>
                <a:ea typeface="Inter" panose="02000503000000020004" pitchFamily="2" charset="0"/>
              </a:rPr>
              <a:t>Wie können Sie bei Essen auf Rädern Kosten sparen?</a:t>
            </a:r>
          </a:p>
          <a:p>
            <a:pPr>
              <a:buNone/>
            </a:pPr>
            <a:endParaRPr lang="de-DE" sz="1200" b="1" i="0" dirty="0">
              <a:solidFill>
                <a:srgbClr val="AE5523"/>
              </a:solidFill>
              <a:effectLst/>
              <a:latin typeface="Inter" panose="02000503000000020004" pitchFamily="2" charset="0"/>
              <a:ea typeface="Inter" panose="02000503000000020004" pitchFamily="2" charset="0"/>
            </a:endParaRPr>
          </a:p>
          <a:p>
            <a:pPr marL="171450" indent="-171450">
              <a:buFont typeface="Arial" panose="020B0604020202020204" pitchFamily="34" charset="0"/>
              <a:buChar char="•"/>
            </a:pPr>
            <a:r>
              <a:rPr lang="de-DE" sz="1200" b="1" i="0" dirty="0">
                <a:solidFill>
                  <a:srgbClr val="4C5850"/>
                </a:solidFill>
                <a:effectLst/>
                <a:latin typeface="Inter" panose="02000503000000020004" pitchFamily="2" charset="0"/>
                <a:ea typeface="Inter" panose="02000503000000020004" pitchFamily="2" charset="0"/>
              </a:rPr>
              <a:t>Tiefgekühlte Gerichte bestellen: </a:t>
            </a:r>
            <a:r>
              <a:rPr lang="de-DE" sz="1200" i="0" dirty="0">
                <a:solidFill>
                  <a:srgbClr val="4C5850"/>
                </a:solidFill>
                <a:effectLst/>
                <a:latin typeface="Inter" panose="02000503000000020004" pitchFamily="2" charset="0"/>
                <a:ea typeface="Inter" panose="02000503000000020004" pitchFamily="2" charset="0"/>
              </a:rPr>
              <a:t>Die Lieferung von Tiefkühlkost bedeutet für einen Mahlzeiten-Dienst weniger Aufwand. Die Gerichte werden zubereitet, tiefgekühlt, gelagert und in wenige Lieferungen zusammengefasst. Das macht sie meist günstiger als warme Gerichte. So senken Sie Ihre monatlichen Kosten deutlich. </a:t>
            </a:r>
          </a:p>
          <a:p>
            <a:pPr marL="171450" indent="-171450">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endParaRPr>
          </a:p>
          <a:p>
            <a:pPr marL="171450" indent="-171450">
              <a:buFont typeface="Arial" panose="020B0604020202020204" pitchFamily="34" charset="0"/>
              <a:buChar char="•"/>
            </a:pPr>
            <a:r>
              <a:rPr lang="de-DE" sz="1200" b="1" i="0" dirty="0">
                <a:solidFill>
                  <a:srgbClr val="4C5850"/>
                </a:solidFill>
                <a:effectLst/>
                <a:latin typeface="Inter" panose="02000503000000020004" pitchFamily="2" charset="0"/>
                <a:ea typeface="Inter" panose="02000503000000020004" pitchFamily="2" charset="0"/>
              </a:rPr>
              <a:t>Pakete nutzen: </a:t>
            </a:r>
            <a:r>
              <a:rPr lang="de-DE" sz="1200" i="0" dirty="0">
                <a:solidFill>
                  <a:srgbClr val="4C5850"/>
                </a:solidFill>
                <a:effectLst/>
                <a:latin typeface="Inter" panose="02000503000000020004" pitchFamily="2" charset="0"/>
                <a:ea typeface="Inter" panose="02000503000000020004" pitchFamily="2" charset="0"/>
              </a:rPr>
              <a:t>Bei tiefgekühlten Menüs und Zusatzgerichten gibt es häufig die Option, sich größere Pakete liefern zu lassen. Entweder Menüs für eine Woche oder Sortimente an Desserts, Suppen oder Kuchenstücken. Auch hier sind die Preise günstiger als bei der Einzelbestellung.</a:t>
            </a:r>
          </a:p>
          <a:p>
            <a:pPr marL="171450" indent="-171450">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endParaRPr>
          </a:p>
          <a:p>
            <a:pPr marL="171450" indent="-171450">
              <a:buFont typeface="Arial" panose="020B0604020202020204" pitchFamily="34" charset="0"/>
              <a:buChar char="•"/>
            </a:pPr>
            <a:r>
              <a:rPr lang="de-DE" sz="1200" b="1" i="0" dirty="0">
                <a:solidFill>
                  <a:srgbClr val="4C5850"/>
                </a:solidFill>
                <a:effectLst/>
                <a:latin typeface="Inter" panose="02000503000000020004" pitchFamily="2" charset="0"/>
                <a:ea typeface="Inter" panose="02000503000000020004" pitchFamily="2" charset="0"/>
              </a:rPr>
              <a:t>Einfache Gerichte wählen: </a:t>
            </a:r>
            <a:r>
              <a:rPr lang="de-DE" sz="1200" i="0" dirty="0">
                <a:solidFill>
                  <a:srgbClr val="4C5850"/>
                </a:solidFill>
                <a:effectLst/>
                <a:latin typeface="Inter" panose="02000503000000020004" pitchFamily="2" charset="0"/>
                <a:ea typeface="Inter" panose="02000503000000020004" pitchFamily="2" charset="0"/>
              </a:rPr>
              <a:t>Achten Sie auf die Preisklassen. Wenn Sie hier konsequent Gerichte der günstigen Kategorie bestellen, sparen Sie bei 20 Bestellungen im Monat schnell um die 60 € ein.</a:t>
            </a:r>
          </a:p>
          <a:p>
            <a:pPr marL="171450" indent="-171450">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endParaRPr>
          </a:p>
          <a:p>
            <a:pPr marL="171450" indent="-171450">
              <a:buFont typeface="Arial" panose="020B0604020202020204" pitchFamily="34" charset="0"/>
              <a:buChar char="•"/>
            </a:pPr>
            <a:r>
              <a:rPr lang="de-DE" sz="1200" b="1" i="0" dirty="0">
                <a:solidFill>
                  <a:srgbClr val="4C5850"/>
                </a:solidFill>
                <a:effectLst/>
                <a:latin typeface="Inter" panose="02000503000000020004" pitchFamily="2" charset="0"/>
                <a:ea typeface="Inter" panose="02000503000000020004" pitchFamily="2" charset="0"/>
              </a:rPr>
              <a:t>Anbieter vergleichen: </a:t>
            </a:r>
            <a:r>
              <a:rPr lang="de-DE" sz="1200" i="0" dirty="0">
                <a:solidFill>
                  <a:srgbClr val="4C5850"/>
                </a:solidFill>
                <a:effectLst/>
                <a:latin typeface="Inter" panose="02000503000000020004" pitchFamily="2" charset="0"/>
                <a:ea typeface="Inter" panose="02000503000000020004" pitchFamily="2" charset="0"/>
              </a:rPr>
              <a:t>Nutzen Sie unsere Anbieter-Suche und prüfen Sie die Preise für Essen auf Rädern in Ihrer Region, um das für Sie günstigste Angebot zu finden.</a:t>
            </a:r>
          </a:p>
          <a:p>
            <a:pPr marL="171450" indent="-171450">
              <a:buFont typeface="Arial" panose="020B0604020202020204" pitchFamily="34" charset="0"/>
              <a:buChar char="•"/>
            </a:pPr>
            <a:endParaRPr lang="de-DE" sz="1200" dirty="0">
              <a:solidFill>
                <a:srgbClr val="5C6B62"/>
              </a:solidFill>
              <a:latin typeface="Inter" panose="02000503000000020004" pitchFamily="2" charset="0"/>
              <a:ea typeface="Inter" panose="02000503000000020004" pitchFamily="2" charset="0"/>
            </a:endParaRPr>
          </a:p>
          <a:p>
            <a:r>
              <a:rPr lang="de-DE" sz="1200" b="1" i="0" dirty="0">
                <a:solidFill>
                  <a:srgbClr val="AE5523"/>
                </a:solidFill>
                <a:effectLst/>
                <a:latin typeface="Inter" panose="02000503000000020004" pitchFamily="2" charset="0"/>
                <a:ea typeface="Inter" panose="02000503000000020004" pitchFamily="2" charset="0"/>
              </a:rPr>
              <a:t>Wer zahlt Essen auf Rädern?</a:t>
            </a:r>
          </a:p>
          <a:p>
            <a:endParaRPr lang="de-DE" sz="1200" b="1" i="0" dirty="0">
              <a:solidFill>
                <a:srgbClr val="AE5523"/>
              </a:solidFill>
              <a:effectLst/>
              <a:latin typeface="Inter" panose="02000503000000020004" pitchFamily="2" charset="0"/>
              <a:ea typeface="Inter" panose="02000503000000020004" pitchFamily="2" charset="0"/>
            </a:endParaRPr>
          </a:p>
          <a:p>
            <a:r>
              <a:rPr lang="de-DE" sz="1200" i="0" dirty="0">
                <a:solidFill>
                  <a:srgbClr val="4C5850"/>
                </a:solidFill>
                <a:effectLst/>
                <a:latin typeface="Inter" panose="02000503000000020004" pitchFamily="2" charset="0"/>
                <a:ea typeface="Inter" panose="02000503000000020004" pitchFamily="2" charset="0"/>
              </a:rPr>
              <a:t>Essen auf Rädern ist eine Dienstleistung, für die Sie in der Regel selbst aufkommen müssen. Die Bezahlung erfolgt meist per Rechnung oder Lastschrift. Wenn Sie das Essen online bestellen, können Sie die Kosten für Essen auf Rädern auch über Online-Bezahldienste wie PayPal begleichen. Bargeld-Zahlungen direkt beim Essenskurier sind dagegen nicht üblich oder möglich.</a:t>
            </a:r>
          </a:p>
          <a:p>
            <a:endParaRPr lang="de-DE" sz="1200" i="0" dirty="0">
              <a:solidFill>
                <a:srgbClr val="4C5850"/>
              </a:solidFill>
              <a:effectLst/>
              <a:latin typeface="Inter" panose="02000503000000020004" pitchFamily="2" charset="0"/>
              <a:ea typeface="Inter" panose="02000503000000020004" pitchFamily="2" charset="0"/>
            </a:endParaRPr>
          </a:p>
          <a:p>
            <a:r>
              <a:rPr lang="de-DE" sz="1200" i="0" dirty="0">
                <a:solidFill>
                  <a:srgbClr val="4C5850"/>
                </a:solidFill>
                <a:effectLst/>
                <a:latin typeface="Inter" panose="02000503000000020004" pitchFamily="2" charset="0"/>
                <a:ea typeface="Inter" panose="02000503000000020004" pitchFamily="2" charset="0"/>
              </a:rPr>
              <a:t>Auch wenn eine vollständige Kostenübernahme nicht möglich ist: Falls Sie aus gesundheitlichen oder anderen Gründen auf die Essenslieferung angewiesen sind, können Sie einen Zuschuss für Essen auf Rädern beantragen.</a:t>
            </a:r>
          </a:p>
          <a:p>
            <a:endParaRPr lang="de-DE" sz="1200" dirty="0">
              <a:solidFill>
                <a:srgbClr val="4C5850"/>
              </a:solidFill>
              <a:latin typeface="Inter" panose="02000503000000020004" pitchFamily="2" charset="0"/>
              <a:ea typeface="Inter" panose="02000503000000020004" pitchFamily="2" charset="0"/>
            </a:endParaRPr>
          </a:p>
          <a:p>
            <a:r>
              <a:rPr lang="de-DE" sz="1200" b="1" i="0" dirty="0">
                <a:solidFill>
                  <a:srgbClr val="AE5523"/>
                </a:solidFill>
                <a:effectLst/>
                <a:latin typeface="Inter" panose="02000503000000020004" pitchFamily="2" charset="0"/>
                <a:ea typeface="Inter" panose="02000503000000020004" pitchFamily="2" charset="0"/>
              </a:rPr>
              <a:t>Gibt es Förderungen oder einen Zuschuss für Essen auf Rädern?</a:t>
            </a:r>
          </a:p>
          <a:p>
            <a:endParaRPr lang="de-DE" sz="1200" b="1" i="0" dirty="0">
              <a:solidFill>
                <a:srgbClr val="AE5523"/>
              </a:solidFill>
              <a:effectLst/>
              <a:latin typeface="Inter" panose="02000503000000020004" pitchFamily="2" charset="0"/>
              <a:ea typeface="Inter" panose="02000503000000020004" pitchFamily="2" charset="0"/>
            </a:endParaRPr>
          </a:p>
          <a:p>
            <a:r>
              <a:rPr lang="de-DE" sz="1200" i="0" dirty="0">
                <a:solidFill>
                  <a:srgbClr val="4C5850"/>
                </a:solidFill>
                <a:effectLst/>
                <a:latin typeface="Inter" panose="02000503000000020004" pitchFamily="2" charset="0"/>
                <a:ea typeface="Inter" panose="02000503000000020004" pitchFamily="2" charset="0"/>
              </a:rPr>
              <a:t>Eine finanzielle Unterstützung für den Mahlzeiten-Dienst kann über drei Wege beantragt werden. Über</a:t>
            </a:r>
          </a:p>
          <a:p>
            <a:endParaRPr lang="de-DE" sz="1200" i="0" dirty="0">
              <a:solidFill>
                <a:srgbClr val="4C5850"/>
              </a:solidFill>
              <a:effectLst/>
              <a:latin typeface="Inter" panose="02000503000000020004" pitchFamily="2" charset="0"/>
              <a:ea typeface="Inter" panose="02000503000000020004" pitchFamily="2" charset="0"/>
            </a:endParaRPr>
          </a:p>
          <a:p>
            <a:pPr marL="171450" indent="-171450">
              <a:buFont typeface="Arial" panose="020B0604020202020204" pitchFamily="34" charset="0"/>
              <a:buChar char="•"/>
            </a:pPr>
            <a:r>
              <a:rPr lang="de-DE" sz="1200" i="0" dirty="0">
                <a:solidFill>
                  <a:srgbClr val="4C5850"/>
                </a:solidFill>
                <a:effectLst/>
                <a:latin typeface="Inter" panose="02000503000000020004" pitchFamily="2" charset="0"/>
                <a:ea typeface="Inter" panose="02000503000000020004" pitchFamily="2" charset="0"/>
              </a:rPr>
              <a:t>das </a:t>
            </a:r>
            <a:r>
              <a:rPr lang="de-DE" sz="1200" b="1" i="0" dirty="0">
                <a:solidFill>
                  <a:srgbClr val="4C5850"/>
                </a:solidFill>
                <a:effectLst/>
                <a:latin typeface="Inter" panose="02000503000000020004" pitchFamily="2" charset="0"/>
                <a:ea typeface="Inter" panose="02000503000000020004" pitchFamily="2" charset="0"/>
              </a:rPr>
              <a:t>Sozialamt</a:t>
            </a:r>
            <a:r>
              <a:rPr lang="de-DE" sz="1200" i="0" dirty="0">
                <a:solidFill>
                  <a:srgbClr val="4C5850"/>
                </a:solidFill>
                <a:effectLst/>
                <a:latin typeface="Inter" panose="02000503000000020004" pitchFamily="2" charset="0"/>
                <a:ea typeface="Inter" panose="02000503000000020004" pitchFamily="2" charset="0"/>
              </a:rPr>
              <a:t> - bei gesundheitlichen Einschränkungen oder speziellen Ernährungsanforderungen.</a:t>
            </a:r>
          </a:p>
          <a:p>
            <a:pPr marL="171450" indent="-171450">
              <a:buFont typeface="Arial" panose="020B0604020202020204" pitchFamily="34" charset="0"/>
              <a:buChar char="•"/>
            </a:pPr>
            <a:r>
              <a:rPr lang="de-DE" sz="1200" i="0" dirty="0">
                <a:solidFill>
                  <a:srgbClr val="4C5850"/>
                </a:solidFill>
                <a:effectLst/>
                <a:latin typeface="Inter" panose="02000503000000020004" pitchFamily="2" charset="0"/>
                <a:ea typeface="Inter" panose="02000503000000020004" pitchFamily="2" charset="0"/>
              </a:rPr>
              <a:t>die </a:t>
            </a:r>
            <a:r>
              <a:rPr lang="de-DE" sz="1200" b="1" i="0" dirty="0">
                <a:solidFill>
                  <a:srgbClr val="4C5850"/>
                </a:solidFill>
                <a:effectLst/>
                <a:latin typeface="Inter" panose="02000503000000020004" pitchFamily="2" charset="0"/>
                <a:ea typeface="Inter" panose="02000503000000020004" pitchFamily="2" charset="0"/>
              </a:rPr>
              <a:t>Grundsicherung</a:t>
            </a:r>
            <a:r>
              <a:rPr lang="de-DE" sz="1200" i="0" dirty="0">
                <a:solidFill>
                  <a:srgbClr val="4C5850"/>
                </a:solidFill>
                <a:effectLst/>
                <a:latin typeface="Inter" panose="02000503000000020004" pitchFamily="2" charset="0"/>
                <a:ea typeface="Inter" panose="02000503000000020004" pitchFamily="2" charset="0"/>
              </a:rPr>
              <a:t> - wenn Sie bereits einen Anspruch auf Grundsicherung im Alter haben.</a:t>
            </a:r>
          </a:p>
          <a:p>
            <a:pPr marL="171450" indent="-171450">
              <a:buFont typeface="Arial" panose="020B0604020202020204" pitchFamily="34" charset="0"/>
              <a:buChar char="•"/>
            </a:pPr>
            <a:r>
              <a:rPr lang="de-DE" sz="1200" i="0" dirty="0">
                <a:solidFill>
                  <a:srgbClr val="4C5850"/>
                </a:solidFill>
                <a:effectLst/>
                <a:latin typeface="Inter" panose="02000503000000020004" pitchFamily="2" charset="0"/>
                <a:ea typeface="Inter" panose="02000503000000020004" pitchFamily="2" charset="0"/>
              </a:rPr>
              <a:t>die </a:t>
            </a:r>
            <a:r>
              <a:rPr lang="de-DE" sz="1200" b="1" i="0" dirty="0">
                <a:solidFill>
                  <a:srgbClr val="4C5850"/>
                </a:solidFill>
                <a:effectLst/>
                <a:latin typeface="Inter" panose="02000503000000020004" pitchFamily="2" charset="0"/>
                <a:ea typeface="Inter" panose="02000503000000020004" pitchFamily="2" charset="0"/>
              </a:rPr>
              <a:t>Pflegeversicherung</a:t>
            </a:r>
            <a:r>
              <a:rPr lang="de-DE" sz="1200" i="0" dirty="0">
                <a:solidFill>
                  <a:srgbClr val="4C5850"/>
                </a:solidFill>
                <a:effectLst/>
                <a:latin typeface="Inter" panose="02000503000000020004" pitchFamily="2" charset="0"/>
                <a:ea typeface="Inter" panose="02000503000000020004" pitchFamily="2" charset="0"/>
              </a:rPr>
              <a:t> - falls Sie einen anerkannten Pflegegrad 2 oder höher haben und das Pflegegeld für einen Mahlzeiten-Dienst nutzen möchten. Einen speziellen Zuschuss für Essen auf Rädern gewährt die Pflegekasse jedoch nicht.</a:t>
            </a:r>
          </a:p>
          <a:p>
            <a:pPr marL="171450" indent="-171450">
              <a:buFont typeface="Arial" panose="020B0604020202020204" pitchFamily="34" charset="0"/>
              <a:buChar char="•"/>
            </a:pPr>
            <a:endParaRPr lang="de-DE" sz="1200" i="0" dirty="0">
              <a:solidFill>
                <a:srgbClr val="4C5850"/>
              </a:solidFill>
              <a:effectLst/>
              <a:latin typeface="Inter" panose="02000503000000020004" pitchFamily="2" charset="0"/>
              <a:ea typeface="Inter" panose="02000503000000020004" pitchFamily="2" charset="0"/>
            </a:endParaRPr>
          </a:p>
          <a:p>
            <a:r>
              <a:rPr lang="de-DE" sz="1200" b="1" i="0" dirty="0">
                <a:solidFill>
                  <a:srgbClr val="4C5850"/>
                </a:solidFill>
                <a:effectLst/>
                <a:latin typeface="Inter" panose="02000503000000020004" pitchFamily="2" charset="0"/>
                <a:ea typeface="Inter" panose="02000503000000020004" pitchFamily="2" charset="0"/>
              </a:rPr>
              <a:t>Wichtig: </a:t>
            </a:r>
            <a:r>
              <a:rPr lang="de-DE" sz="1200" i="0" dirty="0">
                <a:solidFill>
                  <a:srgbClr val="4C5850"/>
                </a:solidFill>
                <a:effectLst/>
                <a:latin typeface="Inter" panose="02000503000000020004" pitchFamily="2" charset="0"/>
                <a:ea typeface="Inter" panose="02000503000000020004" pitchFamily="2" charset="0"/>
              </a:rPr>
              <a:t>Ein möglicher Zuschuss ist immer eine Einzelfallentscheidung. Sie hängt von Ihrer persönlichen Situation ab, aber auch vom Bundesland und der Stadt, in der Sie leben.</a:t>
            </a:r>
            <a:br>
              <a:rPr lang="de-DE" sz="1200" i="0" dirty="0">
                <a:solidFill>
                  <a:srgbClr val="4C5850"/>
                </a:solidFill>
                <a:effectLst/>
                <a:latin typeface="Inter" panose="02000503000000020004" pitchFamily="2" charset="0"/>
                <a:ea typeface="Inter" panose="02000503000000020004" pitchFamily="2" charset="0"/>
              </a:rPr>
            </a:br>
            <a:r>
              <a:rPr lang="de-DE" sz="1200" i="0" dirty="0">
                <a:solidFill>
                  <a:srgbClr val="4C5850"/>
                </a:solidFill>
                <a:effectLst/>
                <a:latin typeface="Inter" panose="02000503000000020004" pitchFamily="2" charset="0"/>
                <a:ea typeface="Inter" panose="02000503000000020004" pitchFamily="2" charset="0"/>
              </a:rPr>
              <a:t>Weitere Informationen finden Sie unter</a:t>
            </a:r>
            <a:br>
              <a:rPr lang="de-DE" sz="1200" i="0" dirty="0">
                <a:solidFill>
                  <a:srgbClr val="4C5850"/>
                </a:solidFill>
                <a:effectLst/>
                <a:latin typeface="Inter" panose="02000503000000020004" pitchFamily="2" charset="0"/>
                <a:ea typeface="Inter" panose="02000503000000020004" pitchFamily="2" charset="0"/>
              </a:rPr>
            </a:br>
            <a:r>
              <a:rPr lang="de-DE" sz="1200" i="0" dirty="0">
                <a:solidFill>
                  <a:srgbClr val="4C5850"/>
                </a:solidFill>
                <a:effectLst/>
                <a:latin typeface="Inter" panose="02000503000000020004" pitchFamily="2" charset="0"/>
                <a:ea typeface="Inter" panose="02000503000000020004" pitchFamily="2" charset="0"/>
              </a:rPr>
              <a:t>www.essenaufraedern.de/essen-auf-raedern/zuschuesse.</a:t>
            </a:r>
          </a:p>
        </p:txBody>
      </p:sp>
      <p:pic>
        <p:nvPicPr>
          <p:cNvPr id="10" name="Grafik 9">
            <a:extLst>
              <a:ext uri="{FF2B5EF4-FFF2-40B4-BE49-F238E27FC236}">
                <a16:creationId xmlns:a16="http://schemas.microsoft.com/office/drawing/2014/main" id="{8964447C-D20F-E607-152D-589066FC5BF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616599" y="11010391"/>
            <a:ext cx="818244" cy="818244"/>
          </a:xfrm>
          <a:prstGeom prst="rect">
            <a:avLst/>
          </a:prstGeom>
        </p:spPr>
      </p:pic>
    </p:spTree>
    <p:extLst>
      <p:ext uri="{BB962C8B-B14F-4D97-AF65-F5344CB8AC3E}">
        <p14:creationId xmlns:p14="http://schemas.microsoft.com/office/powerpoint/2010/main" val="378792396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857A7FD-C854-4883-B784-06B53A759D97}">
  <we:reference id="c59917cd-0098-41dd-ac01-a5606ad24bc5" version="1.2.0.1" store="EXCatalog" storeType="EXCatalog"/>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Office Theme</Template>
  <TotalTime>0</TotalTime>
  <Words>1473</Words>
  <Application>Microsoft Office PowerPoint</Application>
  <PresentationFormat>Breitbild</PresentationFormat>
  <Paragraphs>131</Paragraphs>
  <Slides>4</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Aptos</vt:lpstr>
      <vt:lpstr>Aptos Display</vt:lpstr>
      <vt:lpstr>Arial</vt:lpstr>
      <vt:lpstr>Inter</vt:lpstr>
      <vt:lpstr>Office</vt:lpstr>
      <vt:lpstr>PowerPoint-Präsentation</vt:lpstr>
      <vt:lpstr>PowerPoint-Präsentation</vt:lpstr>
      <vt:lpstr>PowerPoint-Präsentation</vt:lpstr>
      <vt:lpstr>PowerPoint-Präsentation</vt:lpstr>
    </vt:vector>
  </TitlesOfParts>
  <Company>apetito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Holstein, Susanne</dc:creator>
  <cp:lastModifiedBy>Holstein, Susanne</cp:lastModifiedBy>
  <cp:revision>10</cp:revision>
  <dcterms:created xsi:type="dcterms:W3CDTF">2025-03-21T11:48:24Z</dcterms:created>
  <dcterms:modified xsi:type="dcterms:W3CDTF">2026-03-03T13:13:58Z</dcterms:modified>
</cp:coreProperties>
</file>