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61" r:id="rId4"/>
    <p:sldId id="262" r:id="rId5"/>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5850"/>
    <a:srgbClr val="AE5523"/>
    <a:srgbClr val="CEDDDA"/>
    <a:srgbClr val="E7EEEC"/>
    <a:srgbClr val="5C6B62"/>
    <a:srgbClr val="7F3E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5" d="100"/>
          <a:sy n="55" d="100"/>
        </p:scale>
        <p:origin x="3660"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1813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9576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10878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4244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35796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405623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57593B8-FE2D-439C-ABC4-0F5FAFB52E40}"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2805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257593B8-FE2D-439C-ABC4-0F5FAFB52E40}"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70572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593B8-FE2D-439C-ABC4-0F5FAFB52E40}"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3879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437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5915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257593B8-FE2D-439C-ABC4-0F5FAFB52E40}" type="datetimeFigureOut">
              <a:rPr lang="de-DE" smtClean="0"/>
              <a:t>04.03.2026</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4D736267-9608-4A1C-8917-DEDCA61F7F9F}" type="slidenum">
              <a:rPr lang="de-DE" smtClean="0"/>
              <a:t>‹Nr.›</a:t>
            </a:fld>
            <a:endParaRPr lang="de-DE"/>
          </a:p>
        </p:txBody>
      </p:sp>
    </p:spTree>
    <p:extLst>
      <p:ext uri="{BB962C8B-B14F-4D97-AF65-F5344CB8AC3E}">
        <p14:creationId xmlns:p14="http://schemas.microsoft.com/office/powerpoint/2010/main" val="1418063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327EC-9132-4B77-5233-30A3EFFE1834}"/>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6CC3A2D0-3CB4-9098-CA36-8175D2D7818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2240" y="644122"/>
            <a:ext cx="1070399" cy="555784"/>
          </a:xfrm>
          <a:prstGeom prst="rect">
            <a:avLst/>
          </a:prstGeom>
          <a:ln w="12700">
            <a:miter lim="400000"/>
          </a:ln>
        </p:spPr>
      </p:pic>
      <p:sp>
        <p:nvSpPr>
          <p:cNvPr id="5" name="Google Shape;27;p1">
            <a:extLst>
              <a:ext uri="{FF2B5EF4-FFF2-40B4-BE49-F238E27FC236}">
                <a16:creationId xmlns:a16="http://schemas.microsoft.com/office/drawing/2014/main" id="{BD61423C-B0A1-516B-9C69-2026B8118FF6}"/>
              </a:ext>
            </a:extLst>
          </p:cNvPr>
          <p:cNvSpPr txBox="1"/>
          <p:nvPr/>
        </p:nvSpPr>
        <p:spPr>
          <a:xfrm>
            <a:off x="5568777" y="505642"/>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13" name="Textfeld 12">
            <a:extLst>
              <a:ext uri="{FF2B5EF4-FFF2-40B4-BE49-F238E27FC236}">
                <a16:creationId xmlns:a16="http://schemas.microsoft.com/office/drawing/2014/main" id="{708359F8-CABF-D968-AFA5-DE5BC62716B9}"/>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pic>
        <p:nvPicPr>
          <p:cNvPr id="23" name="Grafik 22">
            <a:extLst>
              <a:ext uri="{FF2B5EF4-FFF2-40B4-BE49-F238E27FC236}">
                <a16:creationId xmlns:a16="http://schemas.microsoft.com/office/drawing/2014/main" id="{58A0D90C-718B-59DA-3B72-2AE6C8EDA81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661560" y="10995370"/>
            <a:ext cx="690988" cy="690988"/>
          </a:xfrm>
          <a:prstGeom prst="rect">
            <a:avLst/>
          </a:prstGeom>
        </p:spPr>
      </p:pic>
      <p:sp>
        <p:nvSpPr>
          <p:cNvPr id="2" name="Textfeld 1">
            <a:extLst>
              <a:ext uri="{FF2B5EF4-FFF2-40B4-BE49-F238E27FC236}">
                <a16:creationId xmlns:a16="http://schemas.microsoft.com/office/drawing/2014/main" id="{9A59A8FB-AE8F-0D2E-8FDD-0119FF401B96}"/>
              </a:ext>
            </a:extLst>
          </p:cNvPr>
          <p:cNvSpPr txBox="1"/>
          <p:nvPr/>
        </p:nvSpPr>
        <p:spPr>
          <a:xfrm>
            <a:off x="621463" y="1681351"/>
            <a:ext cx="5383189" cy="9171742"/>
          </a:xfrm>
          <a:prstGeom prst="rect">
            <a:avLst/>
          </a:prstGeom>
          <a:noFill/>
        </p:spPr>
        <p:txBody>
          <a:bodyPr wrap="square" rtlCol="0">
            <a:spAutoFit/>
          </a:bodyPr>
          <a:lstStyle/>
          <a:p>
            <a:r>
              <a:rPr lang="de-DE" sz="14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Wie finden Sie den richtigen Anbieter für Essen auf Rädern?</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Unsere Anbieter-Suche auf www.essenaufraedern.de zeigt Ihnen schnell und unkompliziert, wer bei Ihnen Essen auf Rädern in der Nähe liefert. Doch für welchen Mahlzeiten-Dienst sollen Sie sich nun entscheiden? Worauf kommt es bei der Auswahl wirklich an? Um den passenden Anbieter für Essen auf Rädern zu finden, spielen sowohl persönliche Bedürfnisse als auch allgemeine Standards eine Rolle. Wir führen Sie durch die wichtigsten Fragen für Ihre Entscheidung. So wissen Sie am Ende, worauf es ankommt und wie Sie genau den Mahlzeiten-Dienst finden, der Ihren Alltag wirklich erleichtert.</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Woran erkennen Sie einen guten Mahlzeiten-Dienst?</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Wer Mahlzeiten-Dienste vergleicht, merkt schnell: Die Unterschiede liegen oft im Detail. Daher lohnt es sich, zunächst genauer auf die Qualität der Anbieter zu schauen. Achten Sie dafür vor allem auf folgende Kriterien:</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Transparenz: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Verdeckte Kosten oder langfristige Verträge kommen für einen seriösen Anbieter nicht infrage. Ebenso ist es bei guten Essenslieferanten selbstverständlich, dass Sie jederzeit die vollständigen Nährwertangaben der Gerichte einsehen können. Im Menüplan sollten zudem alle gängigen Allergene aufgeführt werden. Das ist wichtig, falls Sie auf bestimmte Zutaten allergisch reagieren.</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Zertifikate: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Gute Mahlzeiten-Dienste sind ausgezeichnet, und das im wahrsten Sinn. Zum Beispiel mit dem „ISO 9001“-Zertifikat, das dem jeweiligen Anbieter ein gutes Qualitäts-Management bescheinigt. Oder mit dem „DGE-Qualitätsstandard für die Verpflegung mit Essen auf Rädern“ von der Deutschen Gesellschaft für Ernährung.</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Geschmack und Abwechslung: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Bei den Anbietern aus unserer Mahlzeiten-Dienst-Suche können Sie sich darauf verlassen, dass die Gerichte fachkundig zubereitet sind. Ob es im Menü zudem ausreichend Abwechslung gibt, zeigt Ihnen der Speiseplan. Der Rest ist dann nur noch eine Sache Ihres persönlichen Geschmacks. Bestellen Sie ein Probe-Essen und machen Sie einen Test.</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Ernährungsberatung: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Mit zunehmendem Alter oder bei bestimmten Erkrankungen ist eine ausgewogene Ernährung besonders wichtig. Eine kostenlose Beratung rund um die Ernährung gibt Ihnen Sicherheit und hilft, die richtigen Entscheidungen zu treffen. Manche Mahlzeiten-Dienste beschäftigen dafür eigens geschultes Personal. Auch das ist ein Qualitäts-Merkmal für einen guten Essensdienst.</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Service: </a:t>
            </a: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Prüfen Sie, ob der gewünschte Mahlzeiten-Dienst das anbietet, was Ihnen wichtig ist. Geht während der üblichen Geschäftszeiten jemand ans Telefon, der Ihnen Fragen beantwortet und weiterhilft? Sind kleine Gefälligkeiten rund um die Essens-Lieferung möglich? Wird angeboten, dass der Kurier die Tür eigenständig öffnet und nach dem Rechten sieht, wenn Sie nach dem Klingeln mal nicht öffnen (Schlüssel-Service)?</a:t>
            </a:r>
          </a:p>
        </p:txBody>
      </p:sp>
    </p:spTree>
    <p:extLst>
      <p:ext uri="{BB962C8B-B14F-4D97-AF65-F5344CB8AC3E}">
        <p14:creationId xmlns:p14="http://schemas.microsoft.com/office/powerpoint/2010/main" val="2231702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2DF65AFE-3DC2-F442-4C1B-CDDB51A0F9E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29247783-A026-88C9-8931-67ED001B325E}"/>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7168FF68-AD42-0BE2-73DE-DFE7AB3D3E1F}"/>
              </a:ext>
            </a:extLst>
          </p:cNvPr>
          <p:cNvSpPr txBox="1"/>
          <p:nvPr/>
        </p:nvSpPr>
        <p:spPr>
          <a:xfrm>
            <a:off x="621462" y="1875771"/>
            <a:ext cx="5806769" cy="9140924"/>
          </a:xfrm>
          <a:prstGeom prst="rect">
            <a:avLst/>
          </a:prstGeom>
          <a:noFill/>
          <a:ln>
            <a:noFill/>
          </a:ln>
        </p:spPr>
        <p:txBody>
          <a:bodyPr spcFirstLastPara="1" wrap="square" lIns="91425" tIns="45700" rIns="91425" bIns="45700" anchor="t" anchorCtr="0">
            <a:spAutoFit/>
          </a:bodyPr>
          <a:lstStyle/>
          <a:p>
            <a:r>
              <a:rPr lang="de-DE" sz="1200" b="1" dirty="0">
                <a:solidFill>
                  <a:srgbClr val="AE5523"/>
                </a:solidFill>
                <a:effectLst/>
                <a:latin typeface="Inter" panose="02000503000000020004" pitchFamily="2" charset="0"/>
                <a:ea typeface="Inter" panose="02000503000000020004" pitchFamily="2" charset="0"/>
                <a:cs typeface="Times New Roman" panose="02020603050405020304" pitchFamily="18" charset="0"/>
              </a:rPr>
              <a:t>Wie viel Abwechslung sollte Essen auf Rädern bieten?</a:t>
            </a:r>
          </a:p>
          <a:p>
            <a:endParaRPr lang="de-DE" sz="1200" b="1" dirty="0">
              <a:solidFill>
                <a:srgbClr val="7F3E1A"/>
              </a:solidFill>
              <a:effectLst/>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Ein guter Mahlzeiten-Dienst sorgt dafür, dass der Mittagstisch nicht eintönig wird. Täglich ein anderes Gericht und das über sechs Wochen: Nach Ansicht der Verbraucherzentrale ist das ideal. Vier Wochen ohne Wiederholung sind es bei der DGE, der Deutschen Gesellschaft für Ernährung. Wichtig ist außerdem, dass Sie jeden Tag zwischen mindestens zwei Gerichten wählen können.</a:t>
            </a:r>
          </a:p>
          <a:p>
            <a:endPar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endParaRPr>
          </a:p>
          <a:p>
            <a:r>
              <a:rPr lang="de-DE" sz="1200" b="1"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Unser Tipp: </a:t>
            </a: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Um einen Eindruck von der Essens-Auswahl zu bekommen, lassen Sie sich die aktuellen Speisepläne zeigen. Oder schauen Sie sich die Menüpläne im Internet an. Prüfen Sie dabei auch folgende Punkte:</a:t>
            </a:r>
          </a:p>
          <a:p>
            <a:endPar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endParaRPr>
          </a:p>
          <a:p>
            <a:pPr marL="171450" indent="-171450">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Stehen bestimmte Angebote täglich auf der Speisekarte? Fleischlose Speisen sollten zum Beispiel jeden Tag verfügbar sein.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B</a:t>
            </a: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eachtet der Mahlzeiten-Dienst auf Wunsch religiöse Regeln und bietet beispielsweise Gerichte ohne Schweinefleisch an? Das sollte selbstverständlich sein.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H</a:t>
            </a: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ält der Menüdienst passende Gerichte für Allergien, Unverträglichkeiten oder Kau- und Schluckbeschwerden bereit? Auch wenn Sie weniger Zucker, Fett, Fleisch oder Salz bevorzugen, sollte der Anbieter entsprechende Menüs bereithalten.</a:t>
            </a:r>
          </a:p>
          <a:p>
            <a:endPar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Gerade wenn Sie Essen für Senioren bestellen, vergewissern Sie sich, dass der Essensdienst geeignete Mahlzeiten im Menüplan anbietet.</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rPr>
              <a:t>Wie wird das Essen auf Rädern geliefert?</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Soll Ihr Essen pünktlich zur Mittagszeit heiß und verzehrfertig geliefert werden? Täglich oder nur an bestimmten Tagen? Oder wünschen Sie eine Vorratslieferung an Tiefkühlkost, aus der Sie sich bei Bedarf flexibel selbst Speisen erwärmen? Ob heißes oder tiefgekühltes Essen – beides hat seine Vorteile.</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Fragen Sie sich, welche Option die richtige für Sie ist, und geben Sie diese in der Mahlzeiten-Dienst-Suche ein. Sind Sie noch unsicher? Dann machen Sie doch einfach unseren Selbsttest unter www.essenaufraedern.de/essen-auf-raedern/heisse-und-tiefkuehl-menues.</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Haben Sie sich für ein Liefer-Angebot entschieden, lohnt sich ein Blick auf die Details der Zustellung. Prüfen Sie bei einer Probe-Bestellung, ob das Essen im abgesprochenen Zeitrahmen bei Ihnen ankommt. Ist das Essen in einem hygienischen und ansprechenden Zustand? Auch ein paar Augenblicke für einen freundlichen Gruß und ein paar nette Worte sollten bei einem guten Essensdienst für Senioren selbstverständlich sein – selbst bei einem vollen Terminkalender. Auf Wunsch bringen gute Mahlzeiten-Dienste das Essen bis an den Tisch und öffnen die Verpackung. Das ist eine wertvolle Unterstützung für Menschen, die sich nur schwer bewegen können.</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Ebenfalls hilfreich im Alltag: ein Schlüssel-Service. Erhält der Fahrer Ihren Haustür-Schlüssel, kann er die Tür eigenständig aufschließen – und nach dem Rechten sehen, wenn Sie nach dem Klingeln mal nicht öffnen. Klingt das für Sie nach einer guten Idee? Fragen Sie nach, ob der Essen auf Rädern Anbieter Ihrer Wahl diesen Service anbietet!</a:t>
            </a:r>
          </a:p>
        </p:txBody>
      </p:sp>
      <p:pic>
        <p:nvPicPr>
          <p:cNvPr id="10" name="Grafik 9">
            <a:extLst>
              <a:ext uri="{FF2B5EF4-FFF2-40B4-BE49-F238E27FC236}">
                <a16:creationId xmlns:a16="http://schemas.microsoft.com/office/drawing/2014/main" id="{5DC6BD30-4FCD-DB92-6B44-FB89B464CDC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77D903F3-CF2A-5F18-7A26-56C70F1945B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667735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6FDA5-8DA0-FA82-5A09-2DE3B3461491}"/>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0D3F9476-D561-98A0-AB83-12F39A2718A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5DBBDB6F-0AA8-888B-0405-74A41428B77D}"/>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B9386CF5-A5C0-CDC2-8A2D-C0A6E0049319}"/>
              </a:ext>
            </a:extLst>
          </p:cNvPr>
          <p:cNvSpPr txBox="1"/>
          <p:nvPr/>
        </p:nvSpPr>
        <p:spPr>
          <a:xfrm>
            <a:off x="578532" y="1988096"/>
            <a:ext cx="5806769" cy="8771592"/>
          </a:xfrm>
          <a:prstGeom prst="rect">
            <a:avLst/>
          </a:prstGeom>
          <a:noFill/>
          <a:ln>
            <a:noFill/>
          </a:ln>
        </p:spPr>
        <p:txBody>
          <a:bodyPr spcFirstLastPara="1" wrap="square" lIns="91425" tIns="45700" rIns="91425" bIns="45700" anchor="t" anchorCtr="0">
            <a:spAutoFit/>
          </a:bodyPr>
          <a:lstStyle/>
          <a:p>
            <a:r>
              <a:rPr lang="de-DE" sz="1200" b="1" dirty="0">
                <a:solidFill>
                  <a:srgbClr val="AE5523"/>
                </a:solidFill>
                <a:effectLst/>
                <a:latin typeface="Inter" panose="02000503000000020004" pitchFamily="2" charset="0"/>
                <a:ea typeface="Inter" panose="02000503000000020004" pitchFamily="2" charset="0"/>
                <a:cs typeface="Times New Roman" panose="02020603050405020304" pitchFamily="18" charset="0"/>
              </a:rPr>
              <a:t>Was darf Essen auf Rädern kosten?</a:t>
            </a:r>
          </a:p>
          <a:p>
            <a:endParaRPr lang="de-DE" sz="1200" b="1" dirty="0">
              <a:solidFill>
                <a:srgbClr val="7F3E1A"/>
              </a:solidFill>
              <a:effectLst/>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Ein seriöser Mahlzeiten-Dienst listet seine Kosten und Gebühren stets transparent auf. Vergleichen Sie die Anbieter und prüfen Sie die jeweilige Preise genau. Wichtig zu klären ist zum Beispiel:</a:t>
            </a:r>
          </a:p>
          <a:p>
            <a:endPar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endParaRPr>
          </a:p>
          <a:p>
            <a:pPr marL="171450" indent="-171450">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Sind im Essenspreis bereits die Lieferkosten enthalten?</a:t>
            </a:r>
          </a:p>
          <a:p>
            <a:pPr marL="171450" indent="-171450">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Gibt es zusätzliche Gebühren für die Lieferung an Wochenenden und Feiertagen?</a:t>
            </a:r>
          </a:p>
          <a:p>
            <a:pPr marL="171450" indent="-171450">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Kosten Vor- und Nachspeisen oder </a:t>
            </a:r>
            <a:r>
              <a:rPr lang="de-DE" sz="1200" dirty="0" err="1">
                <a:solidFill>
                  <a:srgbClr val="4C5850"/>
                </a:solidFill>
                <a:effectLst/>
                <a:latin typeface="Inter" panose="02000503000000020004" pitchFamily="2" charset="0"/>
                <a:ea typeface="Inter" panose="02000503000000020004" pitchFamily="2" charset="0"/>
                <a:cs typeface="Times New Roman" panose="02020603050405020304" pitchFamily="18" charset="0"/>
              </a:rPr>
              <a:t>Beilagensalate</a:t>
            </a: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 extra?</a:t>
            </a:r>
          </a:p>
          <a:p>
            <a:pPr marL="171450" indent="-171450">
              <a:buFont typeface="Arial" panose="020B0604020202020204" pitchFamily="34" charset="0"/>
              <a:buChar char="•"/>
            </a:pP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Wird für besondere Kostformen ein Aufschlag berechnet?</a:t>
            </a:r>
          </a:p>
          <a:p>
            <a:pPr marL="171450" indent="-171450">
              <a:buFont typeface="Arial" panose="020B0604020202020204" pitchFamily="34" charset="0"/>
              <a:buChar char="•"/>
            </a:pPr>
            <a:endPar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endParaRPr>
          </a:p>
          <a:p>
            <a:r>
              <a:rPr lang="de-DE" sz="1200" b="1"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Unser Tipp: </a:t>
            </a: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Stellen Sie sich bei Ihren Mahlzeiten-Dienst-Favoriten eine realistische Menü-Auswahl für eine Woche zusammen und rechnen Sie die Kosten aus. So können Sie die Preise der Essensdienste gut vergleichen.</a:t>
            </a:r>
          </a:p>
          <a:p>
            <a:endPar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endParaRPr>
          </a:p>
          <a:p>
            <a:r>
              <a:rPr lang="de-DE" sz="1200" b="1"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Noch ein Tipp: </a:t>
            </a:r>
            <a:r>
              <a:rPr lang="de-DE" sz="1200" dirty="0">
                <a:solidFill>
                  <a:srgbClr val="4C5850"/>
                </a:solidFill>
                <a:effectLst/>
                <a:latin typeface="Inter" panose="02000503000000020004" pitchFamily="2" charset="0"/>
                <a:ea typeface="Inter" panose="02000503000000020004" pitchFamily="2" charset="0"/>
                <a:cs typeface="Times New Roman" panose="02020603050405020304" pitchFamily="18" charset="0"/>
              </a:rPr>
              <a:t>Falls die Ausgaben für den Menüservice Ihr Budget übersteigen, erkundigen Sie sich beim Seniorenbüro oder einem Sozialamt vor Ort. Unter Umständen erhalten Sie einen Zuschuss für Essen auf Rädern. Mehr dazu lesen Sie unter www.essenaufraedern.de/essen-auf-raedern/zuschuesse.</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r>
              <a:rPr lang="de-DE" sz="1200" b="1" dirty="0">
                <a:solidFill>
                  <a:srgbClr val="AE5523"/>
                </a:solidFill>
                <a:latin typeface="Inter" panose="02000503000000020004"/>
                <a:cs typeface="Times New Roman" panose="02020603050405020304" pitchFamily="18" charset="0"/>
                <a:sym typeface="Corbel"/>
              </a:rPr>
              <a:t>Zur ersten Orientierung: </a:t>
            </a:r>
          </a:p>
          <a:p>
            <a:r>
              <a:rPr lang="de-DE" sz="1200" b="1" dirty="0">
                <a:solidFill>
                  <a:srgbClr val="4C5850"/>
                </a:solidFill>
                <a:latin typeface="Inter" panose="02000503000000020004"/>
                <a:cs typeface="Times New Roman" panose="02020603050405020304" pitchFamily="18" charset="0"/>
                <a:sym typeface="Corbel"/>
              </a:rPr>
              <a:t>Ein normales Mittagessen ohne Vorspeise oder Nachtisch kostet derzeit zwischen 7 und 13 Euro (Stand: Winter 2025/2026), je nach Menü, Lieferart (heiß oder tiefgekühlt) und Anbieter. Falls Sie es genauer wissen wollen: Wir haben für Sie die Kosten für Essen auf Rädern beispielhaft durchgerechnet und auch Tipps zum Sparen unter www.essenaufraedern.de/essen-auf-raedern/kosten zusammengestellt.</a:t>
            </a:r>
          </a:p>
          <a:p>
            <a:endParaRPr lang="de-DE" sz="1200" b="1" dirty="0">
              <a:solidFill>
                <a:srgbClr val="4C5850"/>
              </a:solidFill>
              <a:latin typeface="Inter" panose="02000503000000020004"/>
              <a:cs typeface="Times New Roman" panose="02020603050405020304" pitchFamily="18" charset="0"/>
              <a:sym typeface="Corbel"/>
            </a:endParaRPr>
          </a:p>
          <a:p>
            <a:r>
              <a:rPr lang="de-DE" sz="1200" b="1" dirty="0">
                <a:solidFill>
                  <a:srgbClr val="AE5523"/>
                </a:solidFill>
                <a:latin typeface="Inter" panose="02000503000000020004"/>
                <a:cs typeface="Times New Roman" panose="02020603050405020304" pitchFamily="18" charset="0"/>
                <a:sym typeface="Corbel"/>
              </a:rPr>
              <a:t>Was ist bei Essen auf Rädern vertraglich üblich und unüblich?</a:t>
            </a:r>
          </a:p>
          <a:p>
            <a:endParaRPr lang="de-DE" sz="1200" b="1" dirty="0">
              <a:solidFill>
                <a:srgbClr val="AE5523"/>
              </a:solidFill>
              <a:latin typeface="Inter" panose="02000503000000020004"/>
              <a:cs typeface="Times New Roman" panose="02020603050405020304" pitchFamily="18" charset="0"/>
              <a:sym typeface="Corbel"/>
            </a:endParaRPr>
          </a:p>
          <a:p>
            <a:r>
              <a:rPr lang="de-DE" sz="1200" dirty="0">
                <a:solidFill>
                  <a:srgbClr val="4C5850"/>
                </a:solidFill>
                <a:latin typeface="Inter" panose="02000503000000020004"/>
                <a:cs typeface="Times New Roman" panose="02020603050405020304" pitchFamily="18" charset="0"/>
                <a:sym typeface="Corbel"/>
              </a:rPr>
              <a:t>Um es ganz klar zu sagen: Seriöse Mahlzeiten-Dienste stellen keine Abo-Fallen! Bei allen vertrauenswürdigen Liefer-Services für Senioren können Sie vollkommen frei entscheiden, an welchen Tagen Sie Essen auf Rädern bestellen möchten.</a:t>
            </a:r>
          </a:p>
          <a:p>
            <a:endParaRPr lang="de-DE" sz="1200" dirty="0">
              <a:solidFill>
                <a:srgbClr val="4C5850"/>
              </a:solidFill>
              <a:latin typeface="Inter" panose="02000503000000020004"/>
              <a:cs typeface="Times New Roman" panose="02020603050405020304" pitchFamily="18" charset="0"/>
              <a:sym typeface="Corbel"/>
            </a:endParaRPr>
          </a:p>
          <a:p>
            <a:r>
              <a:rPr lang="de-DE" sz="1200" dirty="0">
                <a:solidFill>
                  <a:srgbClr val="4C5850"/>
                </a:solidFill>
                <a:latin typeface="Inter" panose="02000503000000020004"/>
                <a:cs typeface="Times New Roman" panose="02020603050405020304" pitchFamily="18" charset="0"/>
                <a:sym typeface="Corbel"/>
              </a:rPr>
              <a:t>Selbst wenn Sie einen täglichen Bezug von Essen auf Rädern wünschen: Eine verpflichtende tägliche Lieferung über einen bestimmten Zeitraum oder längere Vertragslaufzeiten sind absolut unüblich. In solchen Fällen ist Vorsicht geboten!</a:t>
            </a:r>
          </a:p>
          <a:p>
            <a:endParaRPr lang="de-DE" sz="1200" dirty="0">
              <a:solidFill>
                <a:srgbClr val="4C5850"/>
              </a:solidFill>
              <a:latin typeface="Inter" panose="02000503000000020004"/>
              <a:cs typeface="Times New Roman" panose="02020603050405020304" pitchFamily="18" charset="0"/>
              <a:sym typeface="Corbel"/>
            </a:endParaRPr>
          </a:p>
          <a:p>
            <a:r>
              <a:rPr lang="de-DE" sz="1200" dirty="0">
                <a:solidFill>
                  <a:srgbClr val="4C5850"/>
                </a:solidFill>
                <a:latin typeface="Inter" panose="02000503000000020004"/>
                <a:cs typeface="Times New Roman" panose="02020603050405020304" pitchFamily="18" charset="0"/>
                <a:sym typeface="Corbel"/>
              </a:rPr>
              <a:t>Üblich ist vielmehr, sich nur hin und wieder ein Gericht zu bestellen oder zwischendurch einmal zu pausieren. Vielleicht möchten Sie sich nur sonntags ein leckeres Mittagessen ins Haus bestellen, ohne dafür in der Küche stehen zu müssen? Bei einem guten Essensdienst für Senioren ist das problemlos möglich.</a:t>
            </a:r>
          </a:p>
          <a:p>
            <a:endParaRPr lang="de-DE" sz="1200" dirty="0">
              <a:solidFill>
                <a:srgbClr val="4C5850"/>
              </a:solidFill>
              <a:latin typeface="Inter" panose="02000503000000020004"/>
              <a:cs typeface="Times New Roman" panose="02020603050405020304" pitchFamily="18" charset="0"/>
              <a:sym typeface="Corbel"/>
            </a:endParaRPr>
          </a:p>
          <a:p>
            <a:r>
              <a:rPr lang="de-DE" sz="1200" dirty="0">
                <a:solidFill>
                  <a:srgbClr val="4C5850"/>
                </a:solidFill>
                <a:latin typeface="Inter" panose="02000503000000020004"/>
                <a:cs typeface="Times New Roman" panose="02020603050405020304" pitchFamily="18" charset="0"/>
                <a:sym typeface="Corbel"/>
              </a:rPr>
              <a:t>Erkundigen Sie sich bei Ihrem Mahlzeiten-Dienst auch nach den Möglichkeiten und Fristen, um eine Bestellung zu stornieren. Im Normalfall sind Stornierungen bis zu einem Tag vorher möglich. Ist die Mahlzeit am Tag der Essens-Lieferung jedoch bereits zubereitet oder schon unterwegs zu Ihnen, lässt sich meist nichts mehr ändern.</a:t>
            </a:r>
          </a:p>
        </p:txBody>
      </p:sp>
      <p:pic>
        <p:nvPicPr>
          <p:cNvPr id="10" name="Grafik 9">
            <a:extLst>
              <a:ext uri="{FF2B5EF4-FFF2-40B4-BE49-F238E27FC236}">
                <a16:creationId xmlns:a16="http://schemas.microsoft.com/office/drawing/2014/main" id="{C10FDD09-73FB-481D-1111-EE883E144EE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061EA3FC-B3B0-27D7-96BB-92AC852D3D64}"/>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1510749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B3DE8-D3E6-BD29-6FA5-2AF440B227E7}"/>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E841FCF3-D875-0542-8054-89C7EE455A3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9B51A000-145A-15FA-A678-C96472505438}"/>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4C7BD22C-6CF0-C97C-9AF9-CB43ADFA6A4C}"/>
              </a:ext>
            </a:extLst>
          </p:cNvPr>
          <p:cNvSpPr txBox="1"/>
          <p:nvPr/>
        </p:nvSpPr>
        <p:spPr>
          <a:xfrm>
            <a:off x="573215" y="1737393"/>
            <a:ext cx="5806769" cy="8956258"/>
          </a:xfrm>
          <a:prstGeom prst="rect">
            <a:avLst/>
          </a:prstGeom>
          <a:noFill/>
          <a:ln>
            <a:noFill/>
          </a:ln>
        </p:spPr>
        <p:txBody>
          <a:bodyPr spcFirstLastPara="1" wrap="square" lIns="91425" tIns="45700" rIns="91425" bIns="45700" anchor="t" anchorCtr="0">
            <a:spAutoFit/>
          </a:bodyPr>
          <a:lstStyle/>
          <a:p>
            <a:r>
              <a:rPr lang="de-DE" sz="1200" b="1" dirty="0">
                <a:solidFill>
                  <a:srgbClr val="AE5523"/>
                </a:solidFill>
                <a:latin typeface="Inter" panose="02000503000000020004"/>
                <a:cs typeface="Times New Roman" panose="02020603050405020304" pitchFamily="18" charset="0"/>
                <a:sym typeface="Corbel"/>
              </a:rPr>
              <a:t>Welches Essen auf Rädern schmeckt am besten?</a:t>
            </a:r>
          </a:p>
          <a:p>
            <a:endParaRPr lang="de-DE" sz="1200" b="1" dirty="0">
              <a:latin typeface="Inter" panose="02000503000000020004"/>
              <a:cs typeface="Times New Roman" panose="02020603050405020304" pitchFamily="18" charset="0"/>
              <a:sym typeface="Corbel"/>
            </a:endParaRPr>
          </a:p>
          <a:p>
            <a:r>
              <a:rPr lang="de-DE" sz="1200" dirty="0">
                <a:solidFill>
                  <a:srgbClr val="4C5850"/>
                </a:solidFill>
                <a:latin typeface="Inter" panose="02000503000000020004"/>
                <a:cs typeface="Times New Roman" panose="02020603050405020304" pitchFamily="18" charset="0"/>
                <a:sym typeface="Corbel"/>
              </a:rPr>
              <a:t>Das Wichtigste zuerst: Essen auf Rädern muss schmecken! Auch dann, wenn Sie aus gesundheitlichen Gründen keine Vollkost zu sich nehmen. Vielleicht können es Schonkost oder Gerichte mit weniger Salz, Fett oder Zucker geschmacklich nicht immer mit deftiger Hausmannskost oder süßen Speisen aufnehmen. Ob ein Koch oder eine Köchin gute Arbeit leistet, schmecken wir dennoch.</a:t>
            </a:r>
          </a:p>
          <a:p>
            <a:endParaRPr lang="de-DE" sz="1200" dirty="0">
              <a:solidFill>
                <a:srgbClr val="4C5850"/>
              </a:solidFill>
              <a:latin typeface="Inter" panose="02000503000000020004"/>
              <a:cs typeface="Times New Roman" panose="02020603050405020304" pitchFamily="18" charset="0"/>
              <a:sym typeface="Corbel"/>
            </a:endParaRPr>
          </a:p>
          <a:p>
            <a:r>
              <a:rPr lang="de-DE" sz="1200" b="1" dirty="0">
                <a:solidFill>
                  <a:srgbClr val="4C5850"/>
                </a:solidFill>
                <a:latin typeface="Inter" panose="02000503000000020004"/>
                <a:cs typeface="Times New Roman" panose="02020603050405020304" pitchFamily="18" charset="0"/>
                <a:sym typeface="Corbel"/>
              </a:rPr>
              <a:t>Unser Tipp: </a:t>
            </a:r>
            <a:r>
              <a:rPr lang="de-DE" sz="1200" dirty="0">
                <a:solidFill>
                  <a:srgbClr val="4C5850"/>
                </a:solidFill>
                <a:latin typeface="Inter" panose="02000503000000020004"/>
                <a:cs typeface="Times New Roman" panose="02020603050405020304" pitchFamily="18" charset="0"/>
                <a:sym typeface="Corbel"/>
              </a:rPr>
              <a:t>Bestellen Sie ein Probe-Essen bei Ihrem Mahlzeiten-Dienst-Favoriten! So können Sie nicht nur die Lieferung und den Service praktisch testen, sondern auch das Wichtigste: den Geschmack. Guter Geschmack ist nicht verhandelbar. Er macht jede Mahlzeit zu einem kleinen Stück Lebensqualität.</a:t>
            </a:r>
          </a:p>
          <a:p>
            <a:endParaRPr lang="de-DE" sz="1200" dirty="0">
              <a:latin typeface="Inter" panose="02000503000000020004"/>
              <a:cs typeface="Times New Roman" panose="02020603050405020304" pitchFamily="18" charset="0"/>
              <a:sym typeface="Corbel"/>
            </a:endParaRPr>
          </a:p>
          <a:p>
            <a:r>
              <a:rPr lang="de-DE" sz="1200" b="1" dirty="0">
                <a:solidFill>
                  <a:srgbClr val="AE5523"/>
                </a:solidFill>
                <a:latin typeface="Inter" panose="02000503000000020004"/>
                <a:cs typeface="Times New Roman" panose="02020603050405020304" pitchFamily="18" charset="0"/>
                <a:sym typeface="Corbel"/>
              </a:rPr>
              <a:t>Kurz gefasst: Wie finden Sie den besten Anbieter für Essen auf Rädern?</a:t>
            </a:r>
          </a:p>
          <a:p>
            <a:endParaRPr lang="de-DE" sz="1200" b="1" dirty="0">
              <a:solidFill>
                <a:srgbClr val="AE5523"/>
              </a:solidFill>
              <a:latin typeface="Inter" panose="02000503000000020004"/>
              <a:cs typeface="Times New Roman" panose="02020603050405020304" pitchFamily="18" charset="0"/>
              <a:sym typeface="Corbel"/>
            </a:endParaRPr>
          </a:p>
          <a:p>
            <a:r>
              <a:rPr lang="de-DE" sz="1200" dirty="0">
                <a:solidFill>
                  <a:srgbClr val="4C5850"/>
                </a:solidFill>
                <a:latin typeface="Inter" panose="02000503000000020004"/>
                <a:cs typeface="Times New Roman" panose="02020603050405020304" pitchFamily="18" charset="0"/>
                <a:sym typeface="Corbel"/>
              </a:rPr>
              <a:t>Hier haben wir für Sie noch einmal kurz zusammengefasst, welche Punkte für den Vergleich der Mahlzeiten-Dienste in Ihrer Nähe wichtig sind.</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Qualität: </a:t>
            </a:r>
            <a:r>
              <a:rPr lang="de-DE" sz="1200" dirty="0">
                <a:solidFill>
                  <a:srgbClr val="4C5850"/>
                </a:solidFill>
                <a:latin typeface="Inter" panose="02000503000000020004"/>
                <a:cs typeface="Times New Roman" panose="02020603050405020304" pitchFamily="18" charset="0"/>
                <a:sym typeface="Corbel"/>
              </a:rPr>
              <a:t>Gute Essen-auf-Rädern-Anbieter sind ausgezeichnet - und das im wahrsten Sinn. Zum Beispiel mit dem DIN ISO-Zertifikat, das dem Anbieter ein gutes Qualitäts-Management bescheinigt. Sie sind verlässlich, transparent und serviceorientiert.</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Service: </a:t>
            </a:r>
            <a:r>
              <a:rPr lang="de-DE" sz="1200" dirty="0">
                <a:solidFill>
                  <a:srgbClr val="4C5850"/>
                </a:solidFill>
                <a:latin typeface="Inter" panose="02000503000000020004"/>
                <a:cs typeface="Times New Roman" panose="02020603050405020304" pitchFamily="18" charset="0"/>
                <a:sym typeface="Corbel"/>
              </a:rPr>
              <a:t>Die Service-Qualität zeigt sich bei einem Mahlzeiten-Dienst oft im Detail. Erreichen Sie während der üblichen Geschäftszeiten jemanden, der Ihnen Fragen beantwortet und weiterhilft? Oder werden zusätzliche Services rund um die Lieferung angeboten?</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Beratung: </a:t>
            </a:r>
            <a:r>
              <a:rPr lang="de-DE" sz="1200" dirty="0">
                <a:solidFill>
                  <a:srgbClr val="4C5850"/>
                </a:solidFill>
                <a:latin typeface="Inter" panose="02000503000000020004"/>
                <a:cs typeface="Times New Roman" panose="02020603050405020304" pitchFamily="18" charset="0"/>
                <a:sym typeface="Corbel"/>
              </a:rPr>
              <a:t>Seriöse Mahlzeiten-Dienste geben Ihnen alle Informationen, die Sie brauchen, um das richtige Essen für Senioren zu bestellen. Bitten Sie um eine Beratung, falls Sie unsicher sind.</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Abwechslung: </a:t>
            </a:r>
            <a:r>
              <a:rPr lang="de-DE" sz="1200" dirty="0">
                <a:solidFill>
                  <a:srgbClr val="4C5850"/>
                </a:solidFill>
                <a:latin typeface="Inter" panose="02000503000000020004"/>
                <a:cs typeface="Times New Roman" panose="02020603050405020304" pitchFamily="18" charset="0"/>
                <a:sym typeface="Corbel"/>
              </a:rPr>
              <a:t>Ein Mahlzeiten-Dienst sollte für Abwechslung auf dem Mittagstisch sorgen können. Hat der Mahlzeitendienst auch Ihre Lieblingsgerichte im Menüplan?</a:t>
            </a:r>
          </a:p>
          <a:p>
            <a:pPr marL="171450" indent="-171450">
              <a:buFont typeface="Arial" panose="020B0604020202020204" pitchFamily="34" charset="0"/>
              <a:buChar char="•"/>
            </a:pPr>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Lieferung: </a:t>
            </a:r>
            <a:r>
              <a:rPr lang="de-DE" sz="1200" dirty="0">
                <a:solidFill>
                  <a:srgbClr val="4C5850"/>
                </a:solidFill>
                <a:latin typeface="Inter" panose="02000503000000020004"/>
                <a:cs typeface="Times New Roman" panose="02020603050405020304" pitchFamily="18" charset="0"/>
                <a:sym typeface="Corbel"/>
              </a:rPr>
              <a:t>Überlegen Sie, ob Ihnen das Essen lieber warm und verzehrfertig oder tiefgekühlt gebracht werden soll. Kann der </a:t>
            </a:r>
            <a:r>
              <a:rPr lang="de-DE" sz="1200" dirty="0" err="1">
                <a:solidFill>
                  <a:srgbClr val="4C5850"/>
                </a:solidFill>
                <a:latin typeface="Inter" panose="02000503000000020004"/>
                <a:cs typeface="Times New Roman" panose="02020603050405020304" pitchFamily="18" charset="0"/>
                <a:sym typeface="Corbel"/>
              </a:rPr>
              <a:t>Menübringdienst</a:t>
            </a:r>
            <a:r>
              <a:rPr lang="de-DE" sz="1200" dirty="0">
                <a:solidFill>
                  <a:srgbClr val="4C5850"/>
                </a:solidFill>
                <a:latin typeface="Inter" panose="02000503000000020004"/>
                <a:cs typeface="Times New Roman" panose="02020603050405020304" pitchFamily="18" charset="0"/>
                <a:sym typeface="Corbel"/>
              </a:rPr>
              <a:t> Ihrem Wunsch entsprechen?</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Kosten: </a:t>
            </a:r>
            <a:r>
              <a:rPr lang="de-DE" sz="1200" dirty="0">
                <a:solidFill>
                  <a:srgbClr val="4C5850"/>
                </a:solidFill>
                <a:latin typeface="Inter" panose="02000503000000020004"/>
                <a:cs typeface="Times New Roman" panose="02020603050405020304" pitchFamily="18" charset="0"/>
                <a:sym typeface="Corbel"/>
              </a:rPr>
              <a:t>Der Preis für die Mahlzeiten enthält nicht immer alle Kosten. Prüfen Sie, ob bei dem Essen auf Rädern-Anbieter weitere Kosten auf Sie zukommen, beispielsweise für die Lieferung.</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Vertrag: </a:t>
            </a:r>
            <a:r>
              <a:rPr lang="de-DE" sz="1200" dirty="0">
                <a:solidFill>
                  <a:srgbClr val="4C5850"/>
                </a:solidFill>
                <a:latin typeface="Inter" panose="02000503000000020004"/>
                <a:cs typeface="Times New Roman" panose="02020603050405020304" pitchFamily="18" charset="0"/>
                <a:sym typeface="Corbel"/>
              </a:rPr>
              <a:t>Selbst wenn Sie einen täglichen Bezug von Essen auf Rädern wünschen: Eine verpflichtende tägliche Lieferung über einen längeren Zeitraum ist absolut unüblich. Seien Sie bei solchen Angeboten vorsichtig!</a:t>
            </a:r>
          </a:p>
          <a:p>
            <a:endParaRPr lang="de-DE" sz="1200" dirty="0">
              <a:solidFill>
                <a:srgbClr val="4C5850"/>
              </a:solidFill>
              <a:latin typeface="Inter" panose="02000503000000020004"/>
              <a:cs typeface="Times New Roman" panose="02020603050405020304" pitchFamily="18" charset="0"/>
              <a:sym typeface="Corbel"/>
            </a:endParaRPr>
          </a:p>
          <a:p>
            <a:pPr marL="171450" indent="-171450">
              <a:buFont typeface="Arial" panose="020B0604020202020204" pitchFamily="34" charset="0"/>
              <a:buChar char="•"/>
            </a:pPr>
            <a:r>
              <a:rPr lang="de-DE" sz="1200" b="1" dirty="0">
                <a:solidFill>
                  <a:srgbClr val="4C5850"/>
                </a:solidFill>
                <a:latin typeface="Inter" panose="02000503000000020004"/>
                <a:cs typeface="Times New Roman" panose="02020603050405020304" pitchFamily="18" charset="0"/>
                <a:sym typeface="Corbel"/>
              </a:rPr>
              <a:t>Probe-Essen: </a:t>
            </a:r>
            <a:r>
              <a:rPr lang="de-DE" sz="1200" dirty="0">
                <a:solidFill>
                  <a:srgbClr val="4C5850"/>
                </a:solidFill>
                <a:latin typeface="Inter" panose="02000503000000020004"/>
                <a:cs typeface="Times New Roman" panose="02020603050405020304" pitchFamily="18" charset="0"/>
                <a:sym typeface="Corbel"/>
              </a:rPr>
              <a:t>Bestellen Sie ein Probe-Essen bei Ihrem favorisierten Mahlzeiten-Dienst. Dann können Sie in Ruhe testen, ob es Ihnen schmeckt und ob Ihnen der Service gefällt.</a:t>
            </a:r>
          </a:p>
        </p:txBody>
      </p:sp>
      <p:pic>
        <p:nvPicPr>
          <p:cNvPr id="10" name="Grafik 9">
            <a:extLst>
              <a:ext uri="{FF2B5EF4-FFF2-40B4-BE49-F238E27FC236}">
                <a16:creationId xmlns:a16="http://schemas.microsoft.com/office/drawing/2014/main" id="{B851FBB5-4627-32F6-5295-7121545F3DA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103A1FB8-FE5D-11D1-9210-756D50CD838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Tree>
    <p:extLst>
      <p:ext uri="{BB962C8B-B14F-4D97-AF65-F5344CB8AC3E}">
        <p14:creationId xmlns:p14="http://schemas.microsoft.com/office/powerpoint/2010/main" val="282278786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57A7FD-C854-4883-B784-06B53A759D97}">
  <we:reference id="c59917cd-0098-41dd-ac01-a5606ad24bc5" version="1.2.0.1" store="EXCatalog" storeType="EXCatalog"/>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1794</Words>
  <Application>Microsoft Office PowerPoint</Application>
  <PresentationFormat>Breitbild</PresentationFormat>
  <Paragraphs>96</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Aptos</vt:lpstr>
      <vt:lpstr>Aptos Display</vt:lpstr>
      <vt:lpstr>Arial</vt:lpstr>
      <vt:lpstr>Inter</vt:lpstr>
      <vt:lpstr>Office</vt:lpstr>
      <vt:lpstr>PowerPoint-Präsentation</vt:lpstr>
      <vt:lpstr>PowerPoint-Präsentation</vt:lpstr>
      <vt:lpstr>PowerPoint-Präsentation</vt:lpstr>
      <vt:lpstr>PowerPoint-Präsentation</vt:lpstr>
    </vt:vector>
  </TitlesOfParts>
  <Company>apetito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Holstein, Susanne</dc:creator>
  <cp:lastModifiedBy>Holstein, Susanne</cp:lastModifiedBy>
  <cp:revision>7</cp:revision>
  <dcterms:created xsi:type="dcterms:W3CDTF">2025-03-21T11:48:24Z</dcterms:created>
  <dcterms:modified xsi:type="dcterms:W3CDTF">2026-03-04T13:03:05Z</dcterms:modified>
</cp:coreProperties>
</file>