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Lst>
  <p:sldSz cx="6858000" cy="12192000"/>
  <p:notesSz cx="6786563" cy="99234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5850"/>
    <a:srgbClr val="AE5523"/>
    <a:srgbClr val="CEDDDA"/>
    <a:srgbClr val="E7EEEC"/>
    <a:srgbClr val="5C6B62"/>
    <a:srgbClr val="7F3E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5" d="100"/>
          <a:sy n="55" d="100"/>
        </p:scale>
        <p:origin x="3660"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1813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9576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108783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4244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357964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4056234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4453467"/>
            <a:ext cx="2901255"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4453467"/>
            <a:ext cx="2915543"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257593B8-FE2D-439C-ABC4-0F5FAFB52E40}" type="datetimeFigureOut">
              <a:rPr lang="de-DE" smtClean="0"/>
              <a:t>04.03.2026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28050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257593B8-FE2D-439C-ABC4-0F5FAFB52E40}" type="datetimeFigureOut">
              <a:rPr lang="de-DE" smtClean="0"/>
              <a:t>04.03.2026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70572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593B8-FE2D-439C-ABC4-0F5FAFB52E40}" type="datetimeFigureOut">
              <a:rPr lang="de-DE" smtClean="0"/>
              <a:t>04.03.2026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3879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4378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5915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257593B8-FE2D-439C-ABC4-0F5FAFB52E40}" type="datetimeFigureOut">
              <a:rPr lang="de-DE" smtClean="0"/>
              <a:t>04.03.2026</a:t>
            </a:fld>
            <a:endParaRPr lang="de-DE"/>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4D736267-9608-4A1C-8917-DEDCA61F7F9F}" type="slidenum">
              <a:rPr lang="de-DE" smtClean="0"/>
              <a:t>‹Nr.›</a:t>
            </a:fld>
            <a:endParaRPr lang="de-DE"/>
          </a:p>
        </p:txBody>
      </p:sp>
    </p:spTree>
    <p:extLst>
      <p:ext uri="{BB962C8B-B14F-4D97-AF65-F5344CB8AC3E}">
        <p14:creationId xmlns:p14="http://schemas.microsoft.com/office/powerpoint/2010/main" val="1418063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20;p1">
            <a:extLst>
              <a:ext uri="{FF2B5EF4-FFF2-40B4-BE49-F238E27FC236}">
                <a16:creationId xmlns:a16="http://schemas.microsoft.com/office/drawing/2014/main" id="{7168FF68-AD42-0BE2-73DE-DFE7AB3D3E1F}"/>
              </a:ext>
            </a:extLst>
          </p:cNvPr>
          <p:cNvSpPr txBox="1"/>
          <p:nvPr/>
        </p:nvSpPr>
        <p:spPr>
          <a:xfrm>
            <a:off x="571665" y="1745621"/>
            <a:ext cx="5970723" cy="10079642"/>
          </a:xfrm>
          <a:prstGeom prst="rect">
            <a:avLst/>
          </a:prstGeom>
          <a:noFill/>
          <a:ln>
            <a:noFill/>
          </a:ln>
        </p:spPr>
        <p:txBody>
          <a:bodyPr spcFirstLastPara="1" wrap="square" lIns="91425" tIns="45700" rIns="91425" bIns="45700" anchor="t" anchorCtr="0">
            <a:spAutoFit/>
          </a:bodyPr>
          <a:lstStyle/>
          <a:p>
            <a:r>
              <a:rPr lang="de-DE" sz="1400" b="1" dirty="0">
                <a:solidFill>
                  <a:srgbClr val="AE5523"/>
                </a:solidFill>
                <a:latin typeface="Inter" panose="02000503000000020004"/>
                <a:ea typeface="Inter" panose="02000503000000020004" pitchFamily="2" charset="0"/>
                <a:cs typeface="Times New Roman" panose="02020603050405020304" pitchFamily="18" charset="0"/>
                <a:sym typeface="Corbel"/>
              </a:rPr>
              <a:t>Wie funktioniert Essen auf Rädern?</a:t>
            </a:r>
          </a:p>
          <a:p>
            <a:endParaRPr lang="de-DE" sz="1200" b="1" dirty="0">
              <a:solidFill>
                <a:srgbClr val="4C5850"/>
              </a:solidFill>
              <a:latin typeface="Inter" panose="02000503000000020004"/>
              <a:ea typeface="Inter" panose="02000503000000020004" pitchFamily="2" charset="0"/>
              <a:cs typeface="Times New Roman" panose="02020603050405020304" pitchFamily="18" charset="0"/>
              <a:sym typeface="Corbel"/>
            </a:endParaRPr>
          </a:p>
          <a:p>
            <a:r>
              <a:rPr lang="de-DE" sz="1200" b="1" dirty="0">
                <a:solidFill>
                  <a:srgbClr val="4C5850"/>
                </a:solidFill>
                <a:latin typeface="Inter" panose="02000503000000020004"/>
                <a:ea typeface="Inter" panose="02000503000000020004" pitchFamily="2" charset="0"/>
                <a:cs typeface="Times New Roman" panose="02020603050405020304" pitchFamily="18" charset="0"/>
                <a:sym typeface="Corbel"/>
              </a:rPr>
              <a:t>Selber kochen oder Essen auf Rädern bestellen? Für viele Menschen ist die Antwort ganz leicht: Sie kochen am liebsten selbst. Vielleicht kommt jedoch irgendwann der Zeitpunkt, an dem sie nicht mehr jeden Tag kochen mögen oder denken: Es wäre einfach schön, wenn das Kochen jemand anderes übernimmt. Dann ist Essen auf Rädern eine praktische Option.</a:t>
            </a:r>
          </a:p>
          <a:p>
            <a:endParaRPr lang="de-DE" sz="1200" b="1" dirty="0">
              <a:solidFill>
                <a:srgbClr val="4C5850"/>
              </a:solidFill>
              <a:latin typeface="Inter" panose="02000503000000020004"/>
              <a:ea typeface="Inter" panose="02000503000000020004" pitchFamily="2" charset="0"/>
              <a:cs typeface="Times New Roman" panose="02020603050405020304" pitchFamily="18" charset="0"/>
              <a:sym typeface="Corbel"/>
            </a:endParaRPr>
          </a:p>
          <a:p>
            <a:pPr>
              <a:buNone/>
            </a:pPr>
            <a:r>
              <a:rPr lang="de-DE" sz="1200" b="1" dirty="0">
                <a:solidFill>
                  <a:srgbClr val="AE5523"/>
                </a:solidFill>
                <a:latin typeface="Inter" panose="02000503000000020004"/>
              </a:rPr>
              <a:t>Für wen eignet sich Essen auf Rädern?</a:t>
            </a:r>
          </a:p>
          <a:p>
            <a:pPr>
              <a:buNone/>
            </a:pPr>
            <a:endParaRPr lang="de-DE" sz="1200" b="1" dirty="0">
              <a:solidFill>
                <a:srgbClr val="AE5523"/>
              </a:solidFill>
              <a:latin typeface="Inter" panose="02000503000000020004"/>
            </a:endParaRPr>
          </a:p>
          <a:p>
            <a:pPr>
              <a:buNone/>
            </a:pPr>
            <a:r>
              <a:rPr lang="de-DE" sz="1200" dirty="0">
                <a:solidFill>
                  <a:srgbClr val="4C5850"/>
                </a:solidFill>
                <a:latin typeface="Inter" panose="02000503000000020004"/>
              </a:rPr>
              <a:t>Beim Essen geht es um Zufriedenheit, um Bewährtes und feste Rituale. Ohne ordentliche Mahlzeiten ist ein geregelter Tagesablauf nur schwer denkbar. Schließlich ist eine ausgewogene Ernährung das beste Rezept für Gesundheit und Lebensqualität.</a:t>
            </a:r>
          </a:p>
          <a:p>
            <a:pPr>
              <a:buNone/>
            </a:pPr>
            <a:endParaRPr lang="de-DE" sz="1200" dirty="0">
              <a:solidFill>
                <a:srgbClr val="4C5850"/>
              </a:solidFill>
              <a:latin typeface="Inter" panose="02000503000000020004"/>
            </a:endParaRPr>
          </a:p>
          <a:p>
            <a:pPr>
              <a:buNone/>
            </a:pPr>
            <a:r>
              <a:rPr lang="de-DE" sz="1200" dirty="0">
                <a:solidFill>
                  <a:srgbClr val="4C5850"/>
                </a:solidFill>
                <a:latin typeface="Inter" panose="02000503000000020004"/>
              </a:rPr>
              <a:t>Viele Menschen sind heute bis ins hohe Alter fit und leben selbstbestimmt in ihren eigenen vier Wänden. Dennoch fehlen manchmal  Kraft und Lust, um sich Tag für Tag selbst zu versorgen. Der Weg zum Supermarkt ist lang, die Einkaufstasche schwer. Und auch das lange Stehen in der Küche fällt nicht mehr so leicht wie früher. Wenn Sie sich ein Mittagessen  liefern lassen, spüren Sie sofort Entlastung und haben mehr Zeit und Energie für andere Dinge. Ein Menüservice eignet sich daher besonders, um:</a:t>
            </a:r>
          </a:p>
          <a:p>
            <a:pPr>
              <a:buNone/>
            </a:pPr>
            <a:endParaRPr lang="de-DE" sz="1200" dirty="0">
              <a:solidFill>
                <a:srgbClr val="4C5850"/>
              </a:solidFill>
              <a:latin typeface="Inter" panose="02000503000000020004"/>
            </a:endParaRPr>
          </a:p>
          <a:p>
            <a:pPr marL="171450" indent="-171450">
              <a:buFont typeface="Arial" panose="020B0604020202020204" pitchFamily="34" charset="0"/>
              <a:buChar char="•"/>
            </a:pPr>
            <a:r>
              <a:rPr lang="de-DE" sz="1200" dirty="0">
                <a:solidFill>
                  <a:srgbClr val="4C5850"/>
                </a:solidFill>
                <a:latin typeface="Inter" panose="02000503000000020004"/>
              </a:rPr>
              <a:t>Seniorinnen und Senioren oder</a:t>
            </a:r>
          </a:p>
          <a:p>
            <a:pPr marL="171450" indent="-171450">
              <a:buFont typeface="Arial" panose="020B0604020202020204" pitchFamily="34" charset="0"/>
              <a:buChar char="•"/>
            </a:pPr>
            <a:r>
              <a:rPr lang="de-DE" sz="1200" dirty="0">
                <a:solidFill>
                  <a:srgbClr val="4C5850"/>
                </a:solidFill>
                <a:latin typeface="Inter" panose="02000503000000020004"/>
              </a:rPr>
              <a:t>Menschen mit körperlichen oder gesundheitlichen Einschränkungen</a:t>
            </a:r>
          </a:p>
          <a:p>
            <a:pPr marL="171450" indent="-171450">
              <a:buFont typeface="Arial" panose="020B0604020202020204" pitchFamily="34" charset="0"/>
              <a:buChar char="•"/>
            </a:pPr>
            <a:endParaRPr lang="de-DE" sz="1200" dirty="0">
              <a:solidFill>
                <a:srgbClr val="4C5850"/>
              </a:solidFill>
              <a:latin typeface="Inter" panose="02000503000000020004"/>
            </a:endParaRPr>
          </a:p>
          <a:p>
            <a:pPr>
              <a:buNone/>
            </a:pPr>
            <a:r>
              <a:rPr lang="de-DE" sz="1200" dirty="0">
                <a:solidFill>
                  <a:srgbClr val="4C5850"/>
                </a:solidFill>
                <a:latin typeface="Inter" panose="02000503000000020004"/>
              </a:rPr>
              <a:t>in ihrem selbständigen Leben zu Hause zu unterstützen.</a:t>
            </a:r>
          </a:p>
          <a:p>
            <a:pPr>
              <a:buNone/>
            </a:pPr>
            <a:endParaRPr lang="de-DE" sz="1200" dirty="0">
              <a:solidFill>
                <a:srgbClr val="4C5850"/>
              </a:solidFill>
              <a:latin typeface="Inter" panose="02000503000000020004"/>
            </a:endParaRPr>
          </a:p>
          <a:p>
            <a:pPr>
              <a:buNone/>
            </a:pPr>
            <a:r>
              <a:rPr lang="de-DE" sz="1200" dirty="0">
                <a:solidFill>
                  <a:srgbClr val="4C5850"/>
                </a:solidFill>
                <a:latin typeface="Inter" panose="02000503000000020004"/>
              </a:rPr>
              <a:t>Das schätzen auch Angehörige! Denn durch die zuverlässige Essenslieferung wissen sie ihre Lieben gut versorgt und von anstrengenden Alltagspflichten befreit. Deswegen ist Essen auf Rädern auch eine wertvolle und beliebte Geschenkidee.</a:t>
            </a:r>
          </a:p>
          <a:p>
            <a:pPr>
              <a:buNone/>
            </a:pPr>
            <a:endParaRPr lang="de-DE" sz="1200" dirty="0">
              <a:solidFill>
                <a:srgbClr val="4C5850"/>
              </a:solidFill>
              <a:latin typeface="Inter" panose="02000503000000020004"/>
            </a:endParaRPr>
          </a:p>
          <a:p>
            <a:pPr>
              <a:buNone/>
            </a:pPr>
            <a:r>
              <a:rPr lang="de-DE" sz="1200" b="1" dirty="0">
                <a:solidFill>
                  <a:srgbClr val="AE5523"/>
                </a:solidFill>
                <a:latin typeface="Inter" panose="02000503000000020004"/>
              </a:rPr>
              <a:t>Checkliste: Ist Essen auf Rädern etwas für Sie?</a:t>
            </a:r>
          </a:p>
          <a:p>
            <a:pPr>
              <a:buNone/>
            </a:pPr>
            <a:endParaRPr lang="de-DE" sz="1200" b="1" dirty="0">
              <a:solidFill>
                <a:srgbClr val="AE5523"/>
              </a:solidFill>
              <a:latin typeface="Inter" panose="02000503000000020004"/>
            </a:endParaRPr>
          </a:p>
          <a:p>
            <a:pPr>
              <a:buNone/>
            </a:pPr>
            <a:r>
              <a:rPr lang="de-DE" sz="1200" dirty="0">
                <a:solidFill>
                  <a:srgbClr val="4C5850"/>
                </a:solidFill>
                <a:latin typeface="Inter" panose="02000503000000020004"/>
              </a:rPr>
              <a:t>Wenn Sie noch unsicher sind, ob ein Menüservice für Sie das richtig ist, denken Sie über folgende Fragen nach:</a:t>
            </a:r>
          </a:p>
          <a:p>
            <a:pPr>
              <a:buNone/>
            </a:pPr>
            <a:endParaRPr lang="de-DE" sz="1200" dirty="0">
              <a:solidFill>
                <a:srgbClr val="4C5850"/>
              </a:solidFill>
              <a:latin typeface="Inter" panose="02000503000000020004"/>
            </a:endParaRPr>
          </a:p>
          <a:p>
            <a:pPr marL="171450" indent="-171450">
              <a:buFont typeface="Wingdings" panose="05000000000000000000" pitchFamily="2" charset="2"/>
              <a:buChar char="ü"/>
            </a:pPr>
            <a:r>
              <a:rPr lang="de-DE" sz="1200" dirty="0">
                <a:solidFill>
                  <a:srgbClr val="4C5850"/>
                </a:solidFill>
                <a:latin typeface="Inter" panose="02000503000000020004"/>
              </a:rPr>
              <a:t>Fällt mir das Einkaufen schwer?</a:t>
            </a:r>
          </a:p>
          <a:p>
            <a:pPr marL="171450" indent="-171450">
              <a:buFont typeface="Wingdings" panose="05000000000000000000" pitchFamily="2" charset="2"/>
              <a:buChar char="ü"/>
            </a:pPr>
            <a:r>
              <a:rPr lang="de-DE" sz="1200" dirty="0">
                <a:solidFill>
                  <a:srgbClr val="4C5850"/>
                </a:solidFill>
                <a:latin typeface="Inter" panose="02000503000000020004"/>
              </a:rPr>
              <a:t>Stehe ich nur noch ungern lange in der Küche?</a:t>
            </a:r>
          </a:p>
          <a:p>
            <a:pPr marL="171450" indent="-171450">
              <a:buFont typeface="Wingdings" panose="05000000000000000000" pitchFamily="2" charset="2"/>
              <a:buChar char="ü"/>
            </a:pPr>
            <a:r>
              <a:rPr lang="de-DE" sz="1200" dirty="0">
                <a:solidFill>
                  <a:srgbClr val="4C5850"/>
                </a:solidFill>
                <a:latin typeface="Inter" panose="02000503000000020004"/>
              </a:rPr>
              <a:t>Vergesse ich manchmal, regelmäßig und ausgewogen zu essen?</a:t>
            </a:r>
          </a:p>
          <a:p>
            <a:pPr marL="171450" indent="-171450">
              <a:buFont typeface="Wingdings" panose="05000000000000000000" pitchFamily="2" charset="2"/>
              <a:buChar char="ü"/>
            </a:pPr>
            <a:r>
              <a:rPr lang="de-DE" sz="1200" dirty="0">
                <a:solidFill>
                  <a:srgbClr val="4C5850"/>
                </a:solidFill>
                <a:latin typeface="Inter" panose="02000503000000020004"/>
              </a:rPr>
              <a:t>Gibt es Tage, an denen ich einfach keine Energie zum Kochen habe?</a:t>
            </a:r>
          </a:p>
          <a:p>
            <a:pPr marL="171450" indent="-171450">
              <a:buFont typeface="Wingdings" panose="05000000000000000000" pitchFamily="2" charset="2"/>
              <a:buChar char="ü"/>
            </a:pPr>
            <a:r>
              <a:rPr lang="de-DE" sz="1200" dirty="0">
                <a:solidFill>
                  <a:srgbClr val="4C5850"/>
                </a:solidFill>
                <a:latin typeface="Inter" panose="02000503000000020004"/>
              </a:rPr>
              <a:t>Würde ich mich über eine zuverlässige Entlastung im Alltag freuen?</a:t>
            </a:r>
          </a:p>
          <a:p>
            <a:pPr>
              <a:buNone/>
            </a:pPr>
            <a:endParaRPr lang="de-DE" sz="1200" dirty="0">
              <a:solidFill>
                <a:srgbClr val="4C5850"/>
              </a:solidFill>
              <a:latin typeface="Inter" panose="02000503000000020004"/>
            </a:endParaRPr>
          </a:p>
          <a:p>
            <a:pPr>
              <a:buNone/>
            </a:pPr>
            <a:r>
              <a:rPr lang="de-DE" sz="1200" dirty="0">
                <a:solidFill>
                  <a:srgbClr val="4C5850"/>
                </a:solidFill>
                <a:latin typeface="Inter" panose="02000503000000020004"/>
              </a:rPr>
              <a:t>Wenn Sie eine oder mehrere Fragen mit Ja beantwortet haben, könnte Essen auf Rädern Ihren Alltag spürbar erleichtern.</a:t>
            </a:r>
          </a:p>
          <a:p>
            <a:pPr>
              <a:buNone/>
            </a:pPr>
            <a:endParaRPr lang="de-DE" sz="1200" dirty="0">
              <a:solidFill>
                <a:srgbClr val="4C5850"/>
              </a:solidFill>
              <a:latin typeface="Inter" panose="02000503000000020004"/>
            </a:endParaRPr>
          </a:p>
          <a:p>
            <a:pPr>
              <a:buNone/>
            </a:pPr>
            <a:r>
              <a:rPr lang="de-DE" sz="1200" b="1" dirty="0">
                <a:solidFill>
                  <a:srgbClr val="AE5523"/>
                </a:solidFill>
                <a:latin typeface="Inter" panose="02000503000000020004"/>
              </a:rPr>
              <a:t>Wie bekomme ich Essen auf Rädern?</a:t>
            </a:r>
          </a:p>
          <a:p>
            <a:pPr>
              <a:buNone/>
            </a:pPr>
            <a:endParaRPr lang="de-DE" sz="1200" dirty="0">
              <a:solidFill>
                <a:srgbClr val="4C5850"/>
              </a:solidFill>
              <a:latin typeface="Inter" panose="02000503000000020004"/>
            </a:endParaRPr>
          </a:p>
          <a:p>
            <a:pPr>
              <a:buNone/>
            </a:pPr>
            <a:r>
              <a:rPr lang="de-DE" sz="1200" dirty="0">
                <a:solidFill>
                  <a:srgbClr val="4C5850"/>
                </a:solidFill>
                <a:latin typeface="Inter" panose="02000503000000020004"/>
              </a:rPr>
              <a:t>In den meisten Regionen Deutschlands bieten private Mahlzeiten-Dienste und wohltätige Organisatoren Essen auf Rädern an. Die Bestellung ist unkompliziert und geht schneller, als viele denken. Um Ihren Lieferdienst für warme Mahlzeiten oder Tiefkühlkost zu organisieren, klären Sie einfach folgende Fragen:</a:t>
            </a:r>
          </a:p>
          <a:p>
            <a:pPr>
              <a:buNone/>
            </a:pPr>
            <a:endParaRPr lang="de-DE" sz="1200" dirty="0">
              <a:solidFill>
                <a:srgbClr val="4C5850"/>
              </a:solidFill>
              <a:latin typeface="Inter" panose="02000503000000020004"/>
            </a:endParaRPr>
          </a:p>
          <a:p>
            <a:pPr>
              <a:buNone/>
            </a:pPr>
            <a:endParaRPr lang="de-DE" sz="1200" dirty="0">
              <a:solidFill>
                <a:srgbClr val="4C5850"/>
              </a:solidFill>
              <a:latin typeface="Inter" panose="02000503000000020004"/>
            </a:endParaRPr>
          </a:p>
          <a:p>
            <a:pPr>
              <a:buNone/>
            </a:pPr>
            <a:endParaRPr lang="de-DE" sz="1200" dirty="0">
              <a:solidFill>
                <a:srgbClr val="4C5850"/>
              </a:solidFill>
              <a:latin typeface="Inter" panose="02000503000000020004"/>
            </a:endParaRPr>
          </a:p>
          <a:p>
            <a:pPr>
              <a:buNone/>
            </a:pPr>
            <a:r>
              <a:rPr lang="de-DE" sz="1200" dirty="0">
                <a:solidFill>
                  <a:srgbClr val="4C5850"/>
                </a:solidFill>
                <a:latin typeface="Inter" panose="02000503000000020004"/>
              </a:rPr>
              <a:t> </a:t>
            </a:r>
          </a:p>
        </p:txBody>
      </p:sp>
      <p:pic>
        <p:nvPicPr>
          <p:cNvPr id="4" name="EaR_Logo_URL_Orange_RGB.png">
            <a:extLst>
              <a:ext uri="{FF2B5EF4-FFF2-40B4-BE49-F238E27FC236}">
                <a16:creationId xmlns:a16="http://schemas.microsoft.com/office/drawing/2014/main" id="{2DF65AFE-3DC2-F442-4C1B-CDDB51A0F9E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29247783-A026-88C9-8931-67ED001B325E}"/>
              </a:ext>
            </a:extLst>
          </p:cNvPr>
          <p:cNvSpPr txBox="1"/>
          <p:nvPr/>
        </p:nvSpPr>
        <p:spPr>
          <a:xfrm>
            <a:off x="5386226" y="501246"/>
            <a:ext cx="1567543" cy="26157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100" dirty="0">
                <a:solidFill>
                  <a:srgbClr val="4C5850"/>
                </a:solidFill>
                <a:latin typeface="Inter" panose="02000503000000020004" pitchFamily="2" charset="0"/>
                <a:ea typeface="Inter" panose="02000503000000020004" pitchFamily="2" charset="0"/>
                <a:cs typeface="Corbel"/>
                <a:sym typeface="Corbel"/>
              </a:rPr>
              <a:t>Mär 2026</a:t>
            </a:r>
            <a:endParaRPr sz="1100" dirty="0">
              <a:solidFill>
                <a:srgbClr val="4C5850"/>
              </a:solidFill>
              <a:latin typeface="Inter" panose="02000503000000020004" pitchFamily="2" charset="0"/>
              <a:ea typeface="Inter" panose="02000503000000020004" pitchFamily="2" charset="0"/>
            </a:endParaRPr>
          </a:p>
        </p:txBody>
      </p:sp>
      <p:pic>
        <p:nvPicPr>
          <p:cNvPr id="10" name="Grafik 9">
            <a:extLst>
              <a:ext uri="{FF2B5EF4-FFF2-40B4-BE49-F238E27FC236}">
                <a16:creationId xmlns:a16="http://schemas.microsoft.com/office/drawing/2014/main" id="{5DC6BD30-4FCD-DB92-6B44-FB89B464CDC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77D903F3-CF2A-5F18-7A26-56C70F1945BD}"/>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Tree>
    <p:extLst>
      <p:ext uri="{BB962C8B-B14F-4D97-AF65-F5344CB8AC3E}">
        <p14:creationId xmlns:p14="http://schemas.microsoft.com/office/powerpoint/2010/main" val="667735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0E2C5-1B75-48BE-07D6-9A32234A70BC}"/>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B97399F1-249C-3954-A3DD-C61BB8AA875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457E434F-45A7-98F1-857A-DEF73F38D2E2}"/>
              </a:ext>
            </a:extLst>
          </p:cNvPr>
          <p:cNvSpPr txBox="1"/>
          <p:nvPr/>
        </p:nvSpPr>
        <p:spPr>
          <a:xfrm>
            <a:off x="5386226" y="501246"/>
            <a:ext cx="1567543" cy="26157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100" dirty="0">
                <a:solidFill>
                  <a:srgbClr val="4C5850"/>
                </a:solidFill>
                <a:latin typeface="Inter" panose="02000503000000020004" pitchFamily="2" charset="0"/>
                <a:ea typeface="Inter" panose="02000503000000020004" pitchFamily="2" charset="0"/>
                <a:cs typeface="Corbel"/>
                <a:sym typeface="Corbel"/>
              </a:rPr>
              <a:t>März 2026</a:t>
            </a:r>
            <a:endParaRPr sz="1100" dirty="0">
              <a:solidFill>
                <a:srgbClr val="4C5850"/>
              </a:solidFill>
              <a:latin typeface="Inter" panose="02000503000000020004" pitchFamily="2" charset="0"/>
              <a:ea typeface="Inter" panose="02000503000000020004" pitchFamily="2" charset="0"/>
            </a:endParaRPr>
          </a:p>
        </p:txBody>
      </p:sp>
      <p:pic>
        <p:nvPicPr>
          <p:cNvPr id="10" name="Grafik 9">
            <a:extLst>
              <a:ext uri="{FF2B5EF4-FFF2-40B4-BE49-F238E27FC236}">
                <a16:creationId xmlns:a16="http://schemas.microsoft.com/office/drawing/2014/main" id="{B619D1FE-55DA-F695-043D-51C2CDAB6C4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5DE2B231-3D7B-A88B-CB20-A6C71F9866EF}"/>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3" name="Textfeld 2">
            <a:extLst>
              <a:ext uri="{FF2B5EF4-FFF2-40B4-BE49-F238E27FC236}">
                <a16:creationId xmlns:a16="http://schemas.microsoft.com/office/drawing/2014/main" id="{6F785325-C5BB-4652-B230-B8C5CDDBAE18}"/>
              </a:ext>
            </a:extLst>
          </p:cNvPr>
          <p:cNvSpPr txBox="1"/>
          <p:nvPr/>
        </p:nvSpPr>
        <p:spPr>
          <a:xfrm>
            <a:off x="621462" y="1621641"/>
            <a:ext cx="5442787" cy="8956298"/>
          </a:xfrm>
          <a:prstGeom prst="rect">
            <a:avLst/>
          </a:prstGeom>
          <a:noFill/>
        </p:spPr>
        <p:txBody>
          <a:bodyPr wrap="square">
            <a:spAutoFit/>
          </a:bodyPr>
          <a:lstStyle/>
          <a:p>
            <a:endParaRPr lang="de-DE" sz="1200" dirty="0">
              <a:latin typeface="Inter" panose="02000503000000020004"/>
            </a:endParaRPr>
          </a:p>
          <a:p>
            <a:r>
              <a:rPr lang="de-DE" sz="1200" dirty="0">
                <a:solidFill>
                  <a:srgbClr val="AE5523"/>
                </a:solidFill>
                <a:latin typeface="Inter" panose="02000503000000020004"/>
              </a:rPr>
              <a:t>1. Was ist Ihnen bei Essen auf Rädern wichtig? </a:t>
            </a:r>
          </a:p>
          <a:p>
            <a:r>
              <a:rPr lang="de-DE" sz="1200" dirty="0">
                <a:solidFill>
                  <a:srgbClr val="4C5850"/>
                </a:solidFill>
                <a:latin typeface="Inter" panose="02000503000000020004"/>
              </a:rPr>
              <a:t>Selbstverständlich entscheiden Sie selbst: Möchten Sie täglich beliefert werden oder nur an bestimmten Tagen? Soll das Essen zur Mittagszeit heiß geliefert werden? Oder ist Ihnen Tiefkühlkost lieber, die Sie flexibel zuhause auf dem Herd, im Ofen oder in der Mikrowelle selbst erwärmen? Überlegen Sie, welche Variante am besten zu Ihrem Alltag passt.</a:t>
            </a:r>
          </a:p>
          <a:p>
            <a:endParaRPr lang="de-DE" sz="1200" dirty="0">
              <a:latin typeface="Inter" panose="02000503000000020004"/>
            </a:endParaRPr>
          </a:p>
          <a:p>
            <a:r>
              <a:rPr lang="de-DE" sz="1200" dirty="0">
                <a:solidFill>
                  <a:srgbClr val="AE5523"/>
                </a:solidFill>
                <a:latin typeface="Inter" panose="02000503000000020004"/>
              </a:rPr>
              <a:t>2. Wer bietet Essen auf Rädern in der Nähe an?</a:t>
            </a:r>
          </a:p>
          <a:p>
            <a:r>
              <a:rPr lang="de-DE" sz="1200" dirty="0">
                <a:solidFill>
                  <a:srgbClr val="4C5850"/>
                </a:solidFill>
                <a:latin typeface="Inter" panose="02000503000000020004"/>
              </a:rPr>
              <a:t>Finden Sie heraus, welche Anbieter für Essen auf Rädern es in Ihrer Region gibt. Und welcher am besten zu Ihnen passt. Vergleichen Sie Speisepläne, Preislisten und Lieferbedingungen. Recherchieren Sie dazu im Internet und hören Sie sich in Ihrem Bekanntenkreis um. Oder nutzen Sie einfach unsere große Mahlzeiten-Dienst-Suche unter www.essenaufraedern.de.</a:t>
            </a:r>
          </a:p>
          <a:p>
            <a:r>
              <a:rPr lang="de-DE" sz="1200" dirty="0">
                <a:latin typeface="Inter" panose="02000503000000020004"/>
              </a:rPr>
              <a:t> </a:t>
            </a:r>
          </a:p>
          <a:p>
            <a:r>
              <a:rPr lang="de-DE" sz="1200" dirty="0">
                <a:solidFill>
                  <a:srgbClr val="AE5523"/>
                </a:solidFill>
                <a:latin typeface="Inter" panose="02000503000000020004"/>
              </a:rPr>
              <a:t>3. Wie laufen Bestellung und Lieferung ab?</a:t>
            </a:r>
          </a:p>
          <a:p>
            <a:r>
              <a:rPr lang="de-DE" sz="1200" dirty="0">
                <a:solidFill>
                  <a:srgbClr val="4C5850"/>
                </a:solidFill>
                <a:latin typeface="Inter" panose="02000503000000020004"/>
              </a:rPr>
              <a:t>Suchen Sie sich aus dem Menüplan Ihres Anbieters aus, was Ihnen schmeckt. Gerne schicken Ihnen die Mahlzeiten-Dienste den aktuellen Speiseplan auch per Post zu. Bestellen Sie telefonisch oder schriftlich - was Ihnen lieber ist. Viele Anbieter haben auch einen Onlineshop - manche sogar eine Bestell-App. Ein Kurier des Anbieters liefert das bestellte Essen dann zuverlässig zu Ihnen nach Hause.</a:t>
            </a:r>
          </a:p>
          <a:p>
            <a:endParaRPr lang="de-DE" sz="1200" dirty="0">
              <a:solidFill>
                <a:srgbClr val="4C5850"/>
              </a:solidFill>
              <a:latin typeface="Inter" panose="02000503000000020004"/>
            </a:endParaRPr>
          </a:p>
          <a:p>
            <a:r>
              <a:rPr lang="de-DE" sz="1200" b="1" dirty="0">
                <a:solidFill>
                  <a:srgbClr val="4C5850"/>
                </a:solidFill>
                <a:latin typeface="Inter" panose="02000503000000020004"/>
              </a:rPr>
              <a:t>Wichtig zu wissen: </a:t>
            </a:r>
            <a:r>
              <a:rPr lang="de-DE" sz="1200" dirty="0">
                <a:solidFill>
                  <a:srgbClr val="4C5850"/>
                </a:solidFill>
                <a:latin typeface="Inter" panose="02000503000000020004"/>
              </a:rPr>
              <a:t>Bei den Mahlzeiten-Diensten in unserer Suche gehen Sie bei der Bestellung weder Vertragsbindung noch Abonnements ein. So können Sie das Angebot entspannt und unverbindlich testen.</a:t>
            </a:r>
          </a:p>
          <a:p>
            <a:endParaRPr lang="de-DE" sz="1200" dirty="0">
              <a:latin typeface="Inter" panose="02000503000000020004"/>
            </a:endParaRPr>
          </a:p>
          <a:p>
            <a:r>
              <a:rPr lang="de-DE" sz="1200" b="1" dirty="0">
                <a:solidFill>
                  <a:srgbClr val="AE5523"/>
                </a:solidFill>
                <a:latin typeface="Inter" panose="02000503000000020004"/>
              </a:rPr>
              <a:t>Was steht auf der Essen auf Rädern-Speisekarte?</a:t>
            </a:r>
          </a:p>
          <a:p>
            <a:endParaRPr lang="de-DE" sz="1200" b="1" dirty="0">
              <a:solidFill>
                <a:srgbClr val="AE5523"/>
              </a:solidFill>
              <a:latin typeface="Inter" panose="02000503000000020004"/>
            </a:endParaRPr>
          </a:p>
          <a:p>
            <a:r>
              <a:rPr lang="de-DE" sz="1200" dirty="0">
                <a:solidFill>
                  <a:srgbClr val="4C5850"/>
                </a:solidFill>
                <a:latin typeface="Inter" panose="02000503000000020004"/>
              </a:rPr>
              <a:t>Kräftige Eintöpfe, klassischer Sonntagsbraten, moderne Küche mit viel Gemüse oder ein internationales Gericht? Abwechslung macht Appetit und bringt auch unterschiedliche Nährstoffe auf den Tisch! Die meisten Mahlzeiten-Dienste bieten daher täglich wechselnde Menüs, aus denen Sie sich Ihr Lieblingsgericht aussuchen können. Viele Anbieter stellen dazu täglich </a:t>
            </a:r>
            <a:r>
              <a:rPr lang="de-DE" sz="1200" dirty="0" err="1">
                <a:solidFill>
                  <a:srgbClr val="4C5850"/>
                </a:solidFill>
                <a:latin typeface="Inter" panose="02000503000000020004"/>
              </a:rPr>
              <a:t>Beilagensalate</a:t>
            </a:r>
            <a:r>
              <a:rPr lang="de-DE" sz="1200" dirty="0">
                <a:solidFill>
                  <a:srgbClr val="4C5850"/>
                </a:solidFill>
                <a:latin typeface="Inter" panose="02000503000000020004"/>
              </a:rPr>
              <a:t>, Desserts oder Kuchenstücke zur Auswahl – manchen auch Vorsuppen.</a:t>
            </a:r>
          </a:p>
          <a:p>
            <a:endParaRPr lang="de-DE" sz="1200" dirty="0">
              <a:solidFill>
                <a:srgbClr val="4C5850"/>
              </a:solidFill>
              <a:latin typeface="Inter" panose="02000503000000020004"/>
            </a:endParaRPr>
          </a:p>
          <a:p>
            <a:r>
              <a:rPr lang="de-DE" sz="1200" dirty="0">
                <a:solidFill>
                  <a:srgbClr val="4C5850"/>
                </a:solidFill>
                <a:latin typeface="Inter" panose="02000503000000020004"/>
              </a:rPr>
              <a:t>Etwas anders funktioniert es bei tiefgekühlten Menüs. Dort wählen Sie aus einem umfangreichen Tiefkühlkost-Katalog Ihre Wunschgerichte aus. So entscheiden Sie selbst, wie abwechslungsreich das Essen auf Rädern für Sie sein darf.</a:t>
            </a:r>
          </a:p>
          <a:p>
            <a:endParaRPr lang="de-DE" sz="1200" dirty="0">
              <a:latin typeface="Inter" panose="02000503000000020004"/>
            </a:endParaRPr>
          </a:p>
          <a:p>
            <a:r>
              <a:rPr lang="de-DE" sz="1200" b="1" dirty="0">
                <a:solidFill>
                  <a:srgbClr val="AE5523"/>
                </a:solidFill>
                <a:latin typeface="Inter" panose="02000503000000020004"/>
              </a:rPr>
              <a:t>Muss Ihr Essen spezielle Ansprüche erfüllen?</a:t>
            </a:r>
          </a:p>
          <a:p>
            <a:endParaRPr lang="de-DE" sz="1200" b="1" dirty="0">
              <a:solidFill>
                <a:srgbClr val="AE5523"/>
              </a:solidFill>
              <a:latin typeface="Inter" panose="02000503000000020004"/>
            </a:endParaRPr>
          </a:p>
          <a:p>
            <a:r>
              <a:rPr lang="de-DE" sz="1200" dirty="0">
                <a:solidFill>
                  <a:srgbClr val="4C5850"/>
                </a:solidFill>
                <a:latin typeface="Inter" panose="02000503000000020004"/>
              </a:rPr>
              <a:t>Viele Anbieter von Essen auf Rädern sind auf besondere Ernährungsformen eingestellt und haben regelmäßig Spezialmenüs auf der Karte, zum Beispiel </a:t>
            </a:r>
          </a:p>
          <a:p>
            <a:r>
              <a:rPr lang="de-DE" sz="1200" dirty="0">
                <a:solidFill>
                  <a:srgbClr val="4C5850"/>
                </a:solidFill>
                <a:latin typeface="Inter" panose="02000503000000020004"/>
              </a:rPr>
              <a:t>vegetarische Gerichte, Schonkost oder leicht bekömmliche Kost, laktosefreie oder glutenfreie Mahlzeiten, pürierte Kost für Personen mit Kau- oder Schluckbeschwerden, natriumarme oder diabetikergeeignete Speisen.</a:t>
            </a:r>
          </a:p>
          <a:p>
            <a:r>
              <a:rPr lang="de-DE" sz="1200" dirty="0">
                <a:solidFill>
                  <a:srgbClr val="4C5850"/>
                </a:solidFill>
                <a:latin typeface="Inter" panose="02000503000000020004"/>
              </a:rPr>
              <a:t>Wichtig: Prüfen Sie bei der Suche nach dem richtigen Anbieter, ob der Mahlzeiten-Dienst geeignete Gerichte für Ihre Ernährungs-Bedürfnisse auf der Speisekarte hat.</a:t>
            </a:r>
          </a:p>
        </p:txBody>
      </p:sp>
    </p:spTree>
    <p:extLst>
      <p:ext uri="{BB962C8B-B14F-4D97-AF65-F5344CB8AC3E}">
        <p14:creationId xmlns:p14="http://schemas.microsoft.com/office/powerpoint/2010/main" val="31035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E81A7-B42B-B787-4CE5-E549574DFC2A}"/>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5CEC2FCE-E5D1-9B67-F2F1-80DD3EA4D9D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35CB3373-3058-E1D0-207A-7338738E57CA}"/>
              </a:ext>
            </a:extLst>
          </p:cNvPr>
          <p:cNvSpPr txBox="1"/>
          <p:nvPr/>
        </p:nvSpPr>
        <p:spPr>
          <a:xfrm>
            <a:off x="5386226" y="501246"/>
            <a:ext cx="1567543" cy="26157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100" dirty="0">
                <a:solidFill>
                  <a:srgbClr val="4C5850"/>
                </a:solidFill>
                <a:latin typeface="Inter" panose="02000503000000020004" pitchFamily="2" charset="0"/>
                <a:ea typeface="Inter" panose="02000503000000020004" pitchFamily="2" charset="0"/>
                <a:cs typeface="Corbel"/>
                <a:sym typeface="Corbel"/>
              </a:rPr>
              <a:t>März 2026</a:t>
            </a:r>
            <a:endParaRPr sz="1100" dirty="0">
              <a:solidFill>
                <a:srgbClr val="4C5850"/>
              </a:solidFill>
              <a:latin typeface="Inter" panose="02000503000000020004" pitchFamily="2" charset="0"/>
              <a:ea typeface="Inter" panose="02000503000000020004" pitchFamily="2" charset="0"/>
            </a:endParaRPr>
          </a:p>
        </p:txBody>
      </p:sp>
      <p:pic>
        <p:nvPicPr>
          <p:cNvPr id="10" name="Grafik 9">
            <a:extLst>
              <a:ext uri="{FF2B5EF4-FFF2-40B4-BE49-F238E27FC236}">
                <a16:creationId xmlns:a16="http://schemas.microsoft.com/office/drawing/2014/main" id="{30B09081-3324-8587-27D3-284D2321D32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E3080076-F7E5-5118-33E6-A7A1BA2404E2}"/>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8" name="Textfeld 7">
            <a:extLst>
              <a:ext uri="{FF2B5EF4-FFF2-40B4-BE49-F238E27FC236}">
                <a16:creationId xmlns:a16="http://schemas.microsoft.com/office/drawing/2014/main" id="{73CA483C-E58D-6AD0-E438-6BF3A8BCEB37}"/>
              </a:ext>
            </a:extLst>
          </p:cNvPr>
          <p:cNvSpPr txBox="1"/>
          <p:nvPr/>
        </p:nvSpPr>
        <p:spPr>
          <a:xfrm>
            <a:off x="586126" y="2038078"/>
            <a:ext cx="5583871" cy="8771632"/>
          </a:xfrm>
          <a:prstGeom prst="rect">
            <a:avLst/>
          </a:prstGeom>
          <a:noFill/>
        </p:spPr>
        <p:txBody>
          <a:bodyPr wrap="square">
            <a:spAutoFit/>
          </a:bodyPr>
          <a:lstStyle/>
          <a:p>
            <a:pPr>
              <a:buNone/>
            </a:pPr>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Wie wird das Essen auf Rädern geliefert?</a:t>
            </a:r>
          </a:p>
          <a:p>
            <a:pPr>
              <a:buNone/>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a:buNone/>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Essen auf Rädern unterstützt Sie genau dann, wann es Ihnen guttut. Zum Beispiel, weil Sie Termine haben und Ihnen das Kochen zu viel wird. Oder weil Sie lieber die Zeit mit Ihrem Besuch verbringen, als in der Küche zu stehen. Bei der Bestellung entscheiden Sie selbst: Soll das Essen tiefgekühlt oder warm geliefert werden? Möchten Sie täglich beliefert werden oder nur an ausgewählten Tagen?</a:t>
            </a:r>
          </a:p>
          <a:p>
            <a:pPr>
              <a:buNone/>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a:buNone/>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Ihr Mahlzeiten-Dienst liefert so wie bestellt direkt zu Ihnen nach Hause:</a:t>
            </a:r>
          </a:p>
          <a:p>
            <a:pPr>
              <a:buNone/>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Warme, verzehrfertige Mahlzeiten kommen mittags zur Essenszeit und werden in der Regel in einer praktischen Warmhaltebox geliefert. Sie müssen nur noch den Deckel abnehmen und können Ihr Essen sofort genießen, bei vielen Anbietern auch am Wochenende und an Feiertagen.</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Tiefgekühlte Gerichte erhalten Sie zu einem abgesprochenen Termin geliefert, meist in Wochen- oder Sortimentspaketen. Lagern Sie die Mahlzeiten einfach in Ihren Tiefkühlschrank oder in das Tiefkühlfach Ihres Kühlschrankes um. Und wann immer Sie mögen, bereiten Sie das Essen in der Mikrowelle oder im Backofen fertig zu. Egal ob mittags oder abends.</a:t>
            </a:r>
          </a:p>
          <a:p>
            <a:pPr marL="171450" indent="-171450">
              <a:buFont typeface="Arial" panose="020B0604020202020204" pitchFamily="34" charset="0"/>
              <a:buChar char="•"/>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Auch eine Teilzeit-Lieferung ist möglich!</a:t>
            </a: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Bei den Mahlzeiten-Diensten in unserer Suche haben Sie die Wahl, wie häufig Sie bestellen möchten. Sie können sich ganz regelmäßig beliefern lassen oder nur am Wochenende. Oder Sie nutzen einen Mahlzeiten-Dienst nur einen Tag in der Woche, an dem Sie Termine haben und Ihnen das Kochen zu viel wird. An den anderen Tagen kochen Sie selbst oder sind vielleicht zum Essen eingeladen?</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Gibt es Essen auf Rädern auch für Gäste?</a:t>
            </a:r>
          </a:p>
          <a:p>
            <a:endPar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Ob für den Besuch der Enkel, einen gemütlichen Nachmittag mit Freunden oder als Unterstützung bei der Familienfeier: Sie können zusätzliche Menüs oder Kuchenstücke oft kurzfristig dazu bestellen. So genießen Sie die Gesellschaft ganz ohne Aufwand in der Küche.</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Noch flexibler sind Sie bei Tiefkühlkost: Kündigt sich Besuch an, wählen Sie frei aus Ihrem Vorrat, was Sie anbieten möchten.</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Essen auf Rädern ist Fürsorge der besonderen Art</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Eine gute Ernährung spielt in jedem Lebensalter eine wichtige Rolle. Eltern achten bei ihren Kindern liebevoll darauf, dass diese sich gesund ernähren. Wenn wir erwachsen sind, müssen wir das selbst tun. Ein wichtiger Aspekt dabei ist ein täglich warmes und ausgewogenes Mittagessen. Ernährungsexperten sind sich sicher: Wenn wir täglich ein warmes Essen zu uns nehmen, ist das gesund und steigert zudem unser Wohlbefinden. </a:t>
            </a: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Vielleicht entdecken Sie mit Essen auf Rädern ja, dass es lecker schmeckt und darüber hinaus einige Alltagsprobleme ein bisschen kleiner macht.</a:t>
            </a:r>
          </a:p>
        </p:txBody>
      </p:sp>
    </p:spTree>
    <p:extLst>
      <p:ext uri="{BB962C8B-B14F-4D97-AF65-F5344CB8AC3E}">
        <p14:creationId xmlns:p14="http://schemas.microsoft.com/office/powerpoint/2010/main" val="1202412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ADA86-5851-F424-EC7C-B46095C3463A}"/>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8E0B240E-5844-1668-1339-AEB793E1EE9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E1F3CF0D-2912-3959-EB80-F09CAB599797}"/>
              </a:ext>
            </a:extLst>
          </p:cNvPr>
          <p:cNvSpPr txBox="1"/>
          <p:nvPr/>
        </p:nvSpPr>
        <p:spPr>
          <a:xfrm>
            <a:off x="5386226" y="501246"/>
            <a:ext cx="1567543" cy="26157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100" dirty="0">
                <a:solidFill>
                  <a:srgbClr val="4C5850"/>
                </a:solidFill>
                <a:latin typeface="Inter" panose="02000503000000020004" pitchFamily="2" charset="0"/>
                <a:ea typeface="Inter" panose="02000503000000020004" pitchFamily="2" charset="0"/>
                <a:cs typeface="Corbel"/>
                <a:sym typeface="Corbel"/>
              </a:rPr>
              <a:t>März 2026</a:t>
            </a:r>
            <a:endParaRPr sz="1100" dirty="0">
              <a:solidFill>
                <a:srgbClr val="4C5850"/>
              </a:solidFill>
              <a:latin typeface="Inter" panose="02000503000000020004" pitchFamily="2" charset="0"/>
              <a:ea typeface="Inter" panose="02000503000000020004" pitchFamily="2" charset="0"/>
            </a:endParaRPr>
          </a:p>
        </p:txBody>
      </p:sp>
      <p:pic>
        <p:nvPicPr>
          <p:cNvPr id="10" name="Grafik 9">
            <a:extLst>
              <a:ext uri="{FF2B5EF4-FFF2-40B4-BE49-F238E27FC236}">
                <a16:creationId xmlns:a16="http://schemas.microsoft.com/office/drawing/2014/main" id="{121A53D5-7C17-BC8E-8CCC-E171BAFD0F9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DFE42C7D-D505-EEF8-A8F9-5A669B8D2303}"/>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8" name="Textfeld 7">
            <a:extLst>
              <a:ext uri="{FF2B5EF4-FFF2-40B4-BE49-F238E27FC236}">
                <a16:creationId xmlns:a16="http://schemas.microsoft.com/office/drawing/2014/main" id="{3E2E10C4-E081-01E9-2F0F-915024DA6751}"/>
              </a:ext>
            </a:extLst>
          </p:cNvPr>
          <p:cNvSpPr txBox="1"/>
          <p:nvPr/>
        </p:nvSpPr>
        <p:spPr>
          <a:xfrm>
            <a:off x="621463" y="2177009"/>
            <a:ext cx="5583871" cy="4524315"/>
          </a:xfrm>
          <a:prstGeom prst="rect">
            <a:avLst/>
          </a:prstGeom>
          <a:noFill/>
        </p:spPr>
        <p:txBody>
          <a:bodyPr wrap="square">
            <a:spAutoFit/>
          </a:bodyPr>
          <a:lstStyle/>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Essen auf Rädern: die Vorteile im Überblick</a:t>
            </a:r>
          </a:p>
          <a:p>
            <a:endPar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Im Alltag spüren Sie sofort die Entlastung: einkaufen, kochen und der Abwasch fallen weg.</a:t>
            </a: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Ein Menüservice liefert zuverlässig eine tägliche warme Mahlzeit und hilft Ihnen, sich regelmäßig und ausgewogen zu ernähren.</a:t>
            </a: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Essen auf Rädern macht es Ihnen möglich, selbstbestimmt in Ihrer vertrauten Umgebung zu leben.</a:t>
            </a: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Sie bestellen die Mahlzeiten vollkommen flexibel, ohne Vertragsbindung oder Abo.</a:t>
            </a: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Mit Essen auf Rädern sind Sie nicht auf die Hilfe anderer angewiesen – seien es Angehörige, Freunde oder Nachbarn. Viele Mahlzeiten-Dienste bieten Ihnen eine abwechslungsreiche Auswahl an Gerichten, sowie spezielle Diät , Schonkost- oder pürierte Kost an, die sich an Ihren Gesundheitszustand anpasst.</a:t>
            </a: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Wingdings" panose="05000000000000000000" pitchFamily="2" charset="2"/>
              <a:buChar char="ü"/>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Jede Lieferung bringt Ihnen nicht nur ein nahrhaftes Essen, sondern auch ein kurzes Lächeln und das gute Gefühl, nicht allein zu sein.</a:t>
            </a: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Wingdings" panose="05000000000000000000" pitchFamily="2" charset="2"/>
              <a:buChar char="ü"/>
            </a:pPr>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p:txBody>
      </p:sp>
    </p:spTree>
    <p:extLst>
      <p:ext uri="{BB962C8B-B14F-4D97-AF65-F5344CB8AC3E}">
        <p14:creationId xmlns:p14="http://schemas.microsoft.com/office/powerpoint/2010/main" val="386604137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857A7FD-C854-4883-B784-06B53A759D97}">
  <we:reference id="c59917cd-0098-41dd-ac01-a5606ad24bc5" version="1.2.0.1" store="EXCatalog" storeType="EXCatalog"/>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1501</Words>
  <Application>Microsoft Office PowerPoint</Application>
  <PresentationFormat>Breitbild</PresentationFormat>
  <Paragraphs>105</Paragraphs>
  <Slides>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Aptos</vt:lpstr>
      <vt:lpstr>Aptos Display</vt:lpstr>
      <vt:lpstr>Arial</vt:lpstr>
      <vt:lpstr>Inter</vt:lpstr>
      <vt:lpstr>Wingdings</vt:lpstr>
      <vt:lpstr>Office</vt:lpstr>
      <vt:lpstr>PowerPoint-Präsentation</vt:lpstr>
      <vt:lpstr>PowerPoint-Präsentation</vt:lpstr>
      <vt:lpstr>PowerPoint-Präsentation</vt:lpstr>
      <vt:lpstr>PowerPoint-Präsentation</vt:lpstr>
    </vt:vector>
  </TitlesOfParts>
  <Company>apetito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Holstein, Susanne</dc:creator>
  <cp:lastModifiedBy>Holstein, Susanne</cp:lastModifiedBy>
  <cp:revision>8</cp:revision>
  <cp:lastPrinted>2025-04-22T12:09:42Z</cp:lastPrinted>
  <dcterms:created xsi:type="dcterms:W3CDTF">2025-03-21T11:48:24Z</dcterms:created>
  <dcterms:modified xsi:type="dcterms:W3CDTF">2026-03-04T13:04:11Z</dcterms:modified>
</cp:coreProperties>
</file>